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279" r:id="rId5"/>
    <p:sldId id="301" r:id="rId6"/>
    <p:sldId id="306" r:id="rId7"/>
    <p:sldId id="304" r:id="rId8"/>
    <p:sldId id="273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CC"/>
    <a:srgbClr val="8A3BC5"/>
    <a:srgbClr val="66FFCC"/>
    <a:srgbClr val="3878B2"/>
    <a:srgbClr val="647FB4"/>
    <a:srgbClr val="7E94C0"/>
    <a:srgbClr val="DAE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6395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2354193521069"/>
          <c:y val="0"/>
          <c:w val="0.96629390915014202"/>
          <c:h val="0.949440863725213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7B5-4747-BC9D-64B4CAE8A8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7B5-4747-BC9D-64B4CAE8A8E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7B5-4747-BC9D-64B4CAE8A8E7}"/>
              </c:ext>
            </c:extLst>
          </c:dPt>
          <c:cat>
            <c:strRef>
              <c:f>Лист1!$A$2:$A$5</c:f>
              <c:strCache>
                <c:ptCount val="4"/>
                <c:pt idx="0">
                  <c:v>Посредством электронной связи (электронная  приемная, электронная почта)</c:v>
                </c:pt>
                <c:pt idx="1">
                  <c:v>В письменной (по почте, телеграмма, принесенные лично)</c:v>
                </c:pt>
                <c:pt idx="2">
                  <c:v>В устной форме  (личные, выездные,онлайн приемы)</c:v>
                </c:pt>
                <c:pt idx="3">
                  <c:v> Управления Президента РФ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826</c:v>
                </c:pt>
                <c:pt idx="1">
                  <c:v>352</c:v>
                </c:pt>
                <c:pt idx="2">
                  <c:v>201</c:v>
                </c:pt>
                <c:pt idx="3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B5-4747-BC9D-64B4CAE8A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3050224"/>
        <c:axId val="393046416"/>
      </c:barChart>
      <c:valAx>
        <c:axId val="393046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3050224"/>
        <c:crosses val="autoZero"/>
        <c:crossBetween val="between"/>
      </c:valAx>
      <c:catAx>
        <c:axId val="393050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30464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D14-4010-8E7A-C51A20804D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D14-4010-8E7A-C51A20804D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D14-4010-8E7A-C51A20804D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D14-4010-8E7A-C51A20804D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D14-4010-8E7A-C51A20804D15}"/>
              </c:ext>
            </c:extLst>
          </c:dPt>
          <c:dLbls>
            <c:dLbl>
              <c:idx val="0"/>
              <c:layout>
                <c:manualLayout>
                  <c:x val="0.12048459522572121"/>
                  <c:y val="0.1851347001330336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1039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14-4010-8E7A-C51A20804D15}"/>
                </c:ext>
              </c:extLst>
            </c:dLbl>
            <c:dLbl>
              <c:idx val="1"/>
              <c:layout>
                <c:manualLayout>
                  <c:x val="9.5599496881298908E-4"/>
                  <c:y val="6.2628773447914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14-4010-8E7A-C51A20804D15}"/>
                </c:ext>
              </c:extLst>
            </c:dLbl>
            <c:dLbl>
              <c:idx val="2"/>
              <c:layout>
                <c:manualLayout>
                  <c:x val="1.426366812417668E-2"/>
                  <c:y val="-3.08267341109857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142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14-4010-8E7A-C51A20804D15}"/>
                </c:ext>
              </c:extLst>
            </c:dLbl>
            <c:dLbl>
              <c:idx val="3"/>
              <c:layout>
                <c:manualLayout>
                  <c:x val="5.2470608424460777E-3"/>
                  <c:y val="-8.6007133181949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14-4010-8E7A-C51A20804D15}"/>
                </c:ext>
              </c:extLst>
            </c:dLbl>
            <c:dLbl>
              <c:idx val="4"/>
              <c:layout>
                <c:manualLayout>
                  <c:x val="-1.587819607345221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14-4010-8E7A-C51A20804D1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Разъяснено</c:v>
                </c:pt>
                <c:pt idx="1">
                  <c:v>В процессе </c:v>
                </c:pt>
                <c:pt idx="2">
                  <c:v>Решено </c:v>
                </c:pt>
                <c:pt idx="3">
                  <c:v>Меры приняты</c:v>
                </c:pt>
                <c:pt idx="4">
                  <c:v>Отказано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985</c:v>
                </c:pt>
                <c:pt idx="1">
                  <c:v>38</c:v>
                </c:pt>
                <c:pt idx="2">
                  <c:v>142</c:v>
                </c:pt>
                <c:pt idx="3">
                  <c:v>98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4-4010-8E7A-C51A20804D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44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проведенных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Председателем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Администрации Губернатора Камчатского края, Заместителями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3030688550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5290437467201023E-2"/>
          <c:y val="0.20442974696514601"/>
          <c:w val="0.9575028023083253"/>
          <c:h val="0.73896208660686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4F-437D-85D9-47404A0B81D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159</a:t>
                    </a:r>
                  </a:p>
                  <a:p>
                    <a:r>
                      <a:rPr lang="ru-RU" dirty="0" smtClean="0"/>
                      <a:t>личных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4F-437D-85D9-47404A0B81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84</c:v>
                </c:pt>
                <c:pt idx="1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4F-437D-85D9-47404A0B81D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41</a:t>
                    </a:r>
                  </a:p>
                  <a:p>
                    <a:r>
                      <a:rPr lang="ru-RU" dirty="0" smtClean="0"/>
                      <a:t>выездной прием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85-4344-B051-7F8AE35AA3CE}"/>
                </c:ext>
              </c:extLst>
            </c:dLbl>
            <c:dLbl>
              <c:idx val="1"/>
              <c:layout>
                <c:manualLayout>
                  <c:x val="1.08296933868946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</a:t>
                    </a:r>
                  </a:p>
                  <a:p>
                    <a:r>
                      <a:rPr lang="ru-RU" dirty="0" smtClean="0"/>
                      <a:t>выездных приема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4F-437D-85D9-47404A0B81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41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4F-437D-85D9-47404A0B81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93041520"/>
        <c:axId val="393045872"/>
      </c:barChart>
      <c:catAx>
        <c:axId val="39304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93045872"/>
        <c:crosses val="autoZero"/>
        <c:auto val="1"/>
        <c:lblAlgn val="ctr"/>
        <c:lblOffset val="100"/>
        <c:noMultiLvlLbl val="0"/>
      </c:catAx>
      <c:valAx>
        <c:axId val="39304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30415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0.64704</cdr:x>
      <cdr:y>0.7566</cdr:y>
    </cdr:from>
    <cdr:to>
      <cdr:x>0.79946</cdr:x>
      <cdr:y>0.92749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3377842"/>
          <a:ext cx="1238269" cy="762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497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0.4875</cdr:x>
      <cdr:y>0.28886</cdr:y>
    </cdr:from>
    <cdr:to>
      <cdr:x>0.62741</cdr:x>
      <cdr:y>0.51434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1289610"/>
          <a:ext cx="1136637" cy="1006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231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0.5346</cdr:x>
      <cdr:y>0.51467</cdr:y>
    </cdr:from>
    <cdr:to>
      <cdr:x>0.61305</cdr:x>
      <cdr:y>0.60066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43104" y="2297722"/>
          <a:ext cx="637332" cy="38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310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DAA057-93C4-40C9-94B4-C9F1562E8AB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122"/>
            <a:ext cx="5438775" cy="44680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391998-E6F7-4081-AFB4-AE30E14E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57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719D-4C78-48FC-9942-F80DEC848150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F70-38DB-4396-8A98-69E40EFA5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BC2E-3237-45DD-A265-89155F3FBF13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B57E-5F5A-40E1-BC57-BB1648DAE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B701-0952-40F8-ADA2-7A8A411657DD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DE5A-7E7B-450C-AF52-134CF0E2D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6B9-304C-400B-AC58-B3C420AF3F9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4644-F871-4628-9C4C-D8247D22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6A79-FF3B-4857-9EC5-D0795F53FE7C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FDC-9AC6-44AF-BEEF-D95EA3010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782B-9735-4C34-AE3E-94ACE06E9D1A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CC10-B7EE-4979-BBEB-F102E8AD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E5C-FA15-4EC9-B6C0-50613EC690AB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AD-6B7C-44DA-99EA-65F5C1B6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BF93-2E0C-4B49-B04F-B7B54908C70A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1BA6-FE9A-4A4F-AE72-829CB5F3E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9CB-504E-4857-89DA-B01B35A3D146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031C-9B34-4F2F-A109-59310ED44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9EF3-DC76-4CDE-9CC1-CBC5DFCD55BE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DCFD-BFDA-48C7-AE08-9580826F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C4BD-5434-49B9-AF99-8243D2EA5B53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82F0-0FAD-4FC9-8413-EC8FF2A2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1653-BA2F-4BBE-BEA4-9E2D76973E89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5803-E56C-4C6A-B03A-1FB9BB73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06E8-4ECC-47E9-A205-7009ACD26614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B0B-E589-4B0E-AB78-51C68C68A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3149-F83D-4641-AED2-1D70F58033F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B8C5-5630-4808-9ED9-53B963A4D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6E84-AB26-49D7-A3C2-64A524B98C3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C2E4-27D7-44A4-90E7-7B16503C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D8B7-39B8-4BE5-B2FA-8D99BFABA5B8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22E-CAD9-4814-B416-39AB4BD1A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7ECF-39E7-47E7-9D47-FA207BABA2E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40CE-66C8-455A-B72D-BEF701E5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CC9-C67E-4976-9A36-A920A87FAF6B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779D-8465-4F97-8412-3CE3FBDD3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407B-8E2E-40FD-863B-4E505323BA76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1650-EF88-411D-B7A6-204D033E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0499-950D-402C-B310-2644BF99711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AD4D-B5F2-4601-B0F7-5E1103C0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A592-C913-4732-81B0-B45AF1C2FFE4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04D-1A74-4296-8CE9-4ECC56993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5AD5-5D58-40AA-8DA7-1150589BB73C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ECB3-4D1D-484F-AFB0-6EC7183FA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8BC4FD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5BFF4-9185-4B8D-BD3A-0B08E2DCE5FF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7985E8-E286-4571-A226-74F9D3CB5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281C7E-7B5F-4CE8-A30D-607A0470A15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620DD2B-CB63-4A98-B836-19912CE06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FF7C80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-180529" y="404664"/>
            <a:ext cx="10075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поступивших во 2 квартале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 года в Правительство Камчатского края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407" y="989439"/>
            <a:ext cx="6909218" cy="5461072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5220072" y="1700808"/>
            <a:ext cx="251407" cy="2410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54570" y="4650694"/>
            <a:ext cx="1944217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700" dirty="0" smtClean="0"/>
              <a:t>1.Пенжинский - </a:t>
            </a:r>
            <a:r>
              <a:rPr lang="ru-RU" sz="700" dirty="0"/>
              <a:t>2</a:t>
            </a:r>
            <a:endParaRPr lang="ru-RU" sz="700" dirty="0" smtClean="0"/>
          </a:p>
          <a:p>
            <a:r>
              <a:rPr lang="ru-RU" sz="700" dirty="0" smtClean="0"/>
              <a:t>2.Олюторский - </a:t>
            </a:r>
            <a:r>
              <a:rPr lang="ru-RU" sz="700" dirty="0"/>
              <a:t>2</a:t>
            </a:r>
            <a:endParaRPr lang="ru-RU" sz="700" dirty="0" smtClean="0"/>
          </a:p>
          <a:p>
            <a:r>
              <a:rPr lang="ru-RU" sz="700" dirty="0" smtClean="0"/>
              <a:t>3.Карагинский - </a:t>
            </a:r>
            <a:r>
              <a:rPr lang="en-US" sz="700" dirty="0" smtClean="0"/>
              <a:t>3</a:t>
            </a:r>
            <a:endParaRPr lang="ru-RU" sz="700" dirty="0" smtClean="0"/>
          </a:p>
          <a:p>
            <a:r>
              <a:rPr lang="ru-RU" sz="700" dirty="0" smtClean="0"/>
              <a:t>4.Тигильский - </a:t>
            </a:r>
            <a:r>
              <a:rPr lang="en-US" sz="700" dirty="0" smtClean="0"/>
              <a:t>2</a:t>
            </a:r>
            <a:endParaRPr lang="ru-RU" sz="700" dirty="0" smtClean="0"/>
          </a:p>
          <a:p>
            <a:r>
              <a:rPr lang="ru-RU" sz="700" dirty="0" smtClean="0"/>
              <a:t>5.Усть-Камчатский - 1</a:t>
            </a:r>
            <a:r>
              <a:rPr lang="ru-RU" sz="700" dirty="0"/>
              <a:t>8</a:t>
            </a:r>
            <a:endParaRPr lang="ru-RU" sz="700" dirty="0" smtClean="0"/>
          </a:p>
          <a:p>
            <a:r>
              <a:rPr lang="ru-RU" sz="700" dirty="0" smtClean="0"/>
              <a:t>6.Быстринский - </a:t>
            </a:r>
            <a:r>
              <a:rPr lang="ru-RU" sz="700" dirty="0"/>
              <a:t>9</a:t>
            </a:r>
            <a:endParaRPr lang="ru-RU" sz="700" dirty="0" smtClean="0"/>
          </a:p>
          <a:p>
            <a:r>
              <a:rPr lang="ru-RU" sz="700" dirty="0" smtClean="0"/>
              <a:t>7.Мильковский - 11</a:t>
            </a:r>
          </a:p>
          <a:p>
            <a:r>
              <a:rPr lang="ru-RU" sz="700" dirty="0" smtClean="0"/>
              <a:t>8.Соболевский - </a:t>
            </a:r>
            <a:r>
              <a:rPr lang="ru-RU" sz="700" dirty="0"/>
              <a:t>1</a:t>
            </a:r>
            <a:endParaRPr lang="ru-RU" sz="700" dirty="0" smtClean="0"/>
          </a:p>
          <a:p>
            <a:r>
              <a:rPr lang="ru-RU" sz="700" dirty="0" smtClean="0"/>
              <a:t>9.Елизовский - 23</a:t>
            </a:r>
          </a:p>
          <a:p>
            <a:r>
              <a:rPr lang="ru-RU" sz="700" dirty="0" smtClean="0"/>
              <a:t>10.Усть-Большерецкий - </a:t>
            </a:r>
            <a:r>
              <a:rPr lang="ru-RU" sz="700" dirty="0"/>
              <a:t>7</a:t>
            </a:r>
            <a:endParaRPr lang="ru-RU" sz="700" dirty="0" smtClean="0"/>
          </a:p>
          <a:p>
            <a:r>
              <a:rPr lang="ru-RU" sz="700" dirty="0" smtClean="0"/>
              <a:t>11.Алеутский - </a:t>
            </a:r>
            <a:r>
              <a:rPr lang="en-US" sz="700" dirty="0"/>
              <a:t>1</a:t>
            </a:r>
            <a:endParaRPr lang="ru-RU" sz="700" dirty="0" smtClean="0"/>
          </a:p>
          <a:p>
            <a:r>
              <a:rPr lang="ru-RU" sz="700" dirty="0" smtClean="0"/>
              <a:t>12.Вилючинский городской округ - 10</a:t>
            </a:r>
          </a:p>
          <a:p>
            <a:r>
              <a:rPr lang="ru-RU" sz="700" dirty="0" smtClean="0"/>
              <a:t>13. Петропавловск-Камчатский городской округ - 157</a:t>
            </a:r>
          </a:p>
          <a:p>
            <a:r>
              <a:rPr lang="ru-RU" sz="700" dirty="0" smtClean="0"/>
              <a:t>14. Городской округ «посёлок Палана»- </a:t>
            </a:r>
            <a:r>
              <a:rPr lang="en-US" sz="700" dirty="0" smtClean="0"/>
              <a:t>2</a:t>
            </a:r>
            <a:endParaRPr lang="ru-RU" sz="700" dirty="0"/>
          </a:p>
        </p:txBody>
      </p:sp>
      <p:sp>
        <p:nvSpPr>
          <p:cNvPr id="6" name="Овал 5"/>
          <p:cNvSpPr/>
          <p:nvPr/>
        </p:nvSpPr>
        <p:spPr>
          <a:xfrm>
            <a:off x="6804248" y="2420888"/>
            <a:ext cx="432048" cy="28803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2</a:t>
            </a:r>
          </a:p>
        </p:txBody>
      </p:sp>
      <p:sp>
        <p:nvSpPr>
          <p:cNvPr id="7" name="Овал 6"/>
          <p:cNvSpPr/>
          <p:nvPr/>
        </p:nvSpPr>
        <p:spPr>
          <a:xfrm>
            <a:off x="2555776" y="4509121"/>
            <a:ext cx="428165" cy="2325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/>
              <a:t>9</a:t>
            </a:r>
            <a:endParaRPr lang="ru-RU" sz="800" dirty="0"/>
          </a:p>
        </p:txBody>
      </p:sp>
      <p:sp>
        <p:nvSpPr>
          <p:cNvPr id="8" name="Овал 7"/>
          <p:cNvSpPr/>
          <p:nvPr/>
        </p:nvSpPr>
        <p:spPr>
          <a:xfrm>
            <a:off x="3367958" y="3882980"/>
            <a:ext cx="242851" cy="2344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2</a:t>
            </a:r>
            <a:endParaRPr lang="ru-RU" sz="800" dirty="0"/>
          </a:p>
        </p:txBody>
      </p:sp>
      <p:sp>
        <p:nvSpPr>
          <p:cNvPr id="9" name="Овал 8"/>
          <p:cNvSpPr/>
          <p:nvPr/>
        </p:nvSpPr>
        <p:spPr>
          <a:xfrm>
            <a:off x="2346843" y="5038150"/>
            <a:ext cx="208933" cy="19487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3367958" y="4643210"/>
            <a:ext cx="406953" cy="2620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11</a:t>
            </a:r>
            <a:endParaRPr lang="ru-RU" sz="800" dirty="0"/>
          </a:p>
        </p:txBody>
      </p:sp>
      <p:sp>
        <p:nvSpPr>
          <p:cNvPr id="11" name="Овал 10"/>
          <p:cNvSpPr/>
          <p:nvPr/>
        </p:nvSpPr>
        <p:spPr>
          <a:xfrm>
            <a:off x="4355976" y="3072484"/>
            <a:ext cx="360040" cy="2920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3</a:t>
            </a:r>
            <a:endParaRPr lang="ru-RU" sz="800" dirty="0"/>
          </a:p>
        </p:txBody>
      </p:sp>
      <p:sp>
        <p:nvSpPr>
          <p:cNvPr id="12" name="Овал 11"/>
          <p:cNvSpPr/>
          <p:nvPr/>
        </p:nvSpPr>
        <p:spPr>
          <a:xfrm>
            <a:off x="3759346" y="3970473"/>
            <a:ext cx="473725" cy="3391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r>
              <a:rPr lang="ru-RU" sz="800" dirty="0"/>
              <a:t>8</a:t>
            </a:r>
          </a:p>
        </p:txBody>
      </p:sp>
      <p:sp>
        <p:nvSpPr>
          <p:cNvPr id="13" name="Овал 12"/>
          <p:cNvSpPr/>
          <p:nvPr/>
        </p:nvSpPr>
        <p:spPr>
          <a:xfrm>
            <a:off x="2994141" y="5038150"/>
            <a:ext cx="423746" cy="3332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23</a:t>
            </a:r>
            <a:endParaRPr lang="ru-RU" sz="800" dirty="0"/>
          </a:p>
        </p:txBody>
      </p:sp>
      <p:sp>
        <p:nvSpPr>
          <p:cNvPr id="14" name="Овал 13"/>
          <p:cNvSpPr/>
          <p:nvPr/>
        </p:nvSpPr>
        <p:spPr>
          <a:xfrm>
            <a:off x="2267743" y="5475596"/>
            <a:ext cx="408693" cy="3025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7</a:t>
            </a:r>
          </a:p>
        </p:txBody>
      </p:sp>
      <p:sp>
        <p:nvSpPr>
          <p:cNvPr id="16" name="Овал 15"/>
          <p:cNvSpPr/>
          <p:nvPr/>
        </p:nvSpPr>
        <p:spPr>
          <a:xfrm>
            <a:off x="5687155" y="4650166"/>
            <a:ext cx="244734" cy="2230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1</a:t>
            </a:r>
            <a:endParaRPr lang="ru-RU" sz="800" dirty="0"/>
          </a:p>
        </p:txBody>
      </p:sp>
      <p:sp>
        <p:nvSpPr>
          <p:cNvPr id="4" name="Овал 3"/>
          <p:cNvSpPr/>
          <p:nvPr/>
        </p:nvSpPr>
        <p:spPr>
          <a:xfrm>
            <a:off x="2742276" y="5618065"/>
            <a:ext cx="421064" cy="320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10</a:t>
            </a:r>
            <a:endParaRPr lang="ru-RU" sz="800" dirty="0"/>
          </a:p>
        </p:txBody>
      </p:sp>
      <p:sp>
        <p:nvSpPr>
          <p:cNvPr id="5" name="Овал 4"/>
          <p:cNvSpPr/>
          <p:nvPr/>
        </p:nvSpPr>
        <p:spPr>
          <a:xfrm>
            <a:off x="3583657" y="5397600"/>
            <a:ext cx="581698" cy="4409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157</a:t>
            </a:r>
            <a:endParaRPr lang="ru-RU" sz="800" dirty="0"/>
          </a:p>
        </p:txBody>
      </p:sp>
      <p:sp>
        <p:nvSpPr>
          <p:cNvPr id="17" name="Овал 16"/>
          <p:cNvSpPr/>
          <p:nvPr/>
        </p:nvSpPr>
        <p:spPr>
          <a:xfrm>
            <a:off x="3563888" y="3072485"/>
            <a:ext cx="218813" cy="22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2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Камчатского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во 2 квартале 2022 года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1303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1478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вопросам,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240748"/>
            <a:ext cx="5508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рассмотренных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 2 квартале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898835"/>
            <a:ext cx="8377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 квартале 2021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1165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(количество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1,1 раз)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640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38519200"/>
              </p:ext>
            </p:extLst>
          </p:nvPr>
        </p:nvGraphicFramePr>
        <p:xfrm>
          <a:off x="6053862" y="4240748"/>
          <a:ext cx="2736850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53" name="Лист" r:id="rId3" imgW="4581370" imgH="3047871" progId="Excel.Sheet.8">
                  <p:embed/>
                </p:oleObj>
              </mc:Choice>
              <mc:Fallback>
                <p:oleObj name="Лист" r:id="rId3" imgW="4581370" imgH="3047871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862" y="4240748"/>
                        <a:ext cx="2736850" cy="182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1" name="TextBox 2"/>
          <p:cNvSpPr txBox="1">
            <a:spLocks noChangeArrowheads="1"/>
          </p:cNvSpPr>
          <p:nvPr/>
        </p:nvSpPr>
        <p:spPr bwMode="auto">
          <a:xfrm>
            <a:off x="1043608" y="475925"/>
            <a:ext cx="76035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itchFamily="18" charset="0"/>
              </a:rPr>
              <a:t>Источники поступления обращений граждан в Правительство Камчатского края</a:t>
            </a:r>
          </a:p>
        </p:txBody>
      </p:sp>
      <p:sp>
        <p:nvSpPr>
          <p:cNvPr id="58392" name="TextBox 1"/>
          <p:cNvSpPr txBox="1">
            <a:spLocks noChangeArrowheads="1"/>
          </p:cNvSpPr>
          <p:nvPr/>
        </p:nvSpPr>
        <p:spPr bwMode="auto">
          <a:xfrm>
            <a:off x="6300192" y="692218"/>
            <a:ext cx="25193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1200" b="1" dirty="0" smtClean="0"/>
          </a:p>
          <a:p>
            <a:pPr>
              <a:lnSpc>
                <a:spcPct val="150000"/>
              </a:lnSpc>
            </a:pPr>
            <a:endParaRPr lang="en-US" sz="1200" b="1" dirty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 </a:t>
            </a:r>
            <a:endParaRPr lang="ru-RU" sz="1200" b="1" dirty="0" smtClean="0"/>
          </a:p>
          <a:p>
            <a:pPr>
              <a:lnSpc>
                <a:spcPct val="150000"/>
              </a:lnSpc>
            </a:pPr>
            <a:endParaRPr lang="ru-RU" sz="1200" b="1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783980312"/>
              </p:ext>
            </p:extLst>
          </p:nvPr>
        </p:nvGraphicFramePr>
        <p:xfrm>
          <a:off x="539552" y="1275294"/>
          <a:ext cx="81240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499992" y="1479326"/>
            <a:ext cx="637332" cy="3839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265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374385" cy="504825"/>
          </a:xfrm>
        </p:spPr>
        <p:txBody>
          <a:bodyPr anchor="t"/>
          <a:lstStyle/>
          <a:p>
            <a:r>
              <a:rPr lang="ru-RU" sz="1400" b="1" dirty="0" smtClean="0">
                <a:latin typeface="Sylfaen" pitchFamily="18" charset="0"/>
              </a:rPr>
              <a:t>Основная тематика обращений, представляющих для заявителей </a:t>
            </a:r>
            <a:br>
              <a:rPr lang="ru-RU" sz="1400" b="1" dirty="0" smtClean="0">
                <a:latin typeface="Sylfaen" pitchFamily="18" charset="0"/>
              </a:rPr>
            </a:br>
            <a:r>
              <a:rPr lang="ru-RU" sz="1400" b="1" dirty="0" smtClean="0">
                <a:latin typeface="Sylfaen" pitchFamily="18" charset="0"/>
              </a:rPr>
              <a:t>наибольший интерес во </a:t>
            </a:r>
            <a:r>
              <a:rPr lang="en-US" sz="1400" b="1" dirty="0" smtClean="0">
                <a:latin typeface="Sylfaen" pitchFamily="18" charset="0"/>
              </a:rPr>
              <a:t>2</a:t>
            </a:r>
            <a:r>
              <a:rPr lang="ru-RU" sz="1400" b="1" dirty="0" smtClean="0">
                <a:latin typeface="Sylfaen" pitchFamily="18" charset="0"/>
              </a:rPr>
              <a:t> квартале 2022 года</a:t>
            </a:r>
          </a:p>
        </p:txBody>
      </p:sp>
      <p:graphicFrame>
        <p:nvGraphicFramePr>
          <p:cNvPr id="62714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26651"/>
              </p:ext>
            </p:extLst>
          </p:nvPr>
        </p:nvGraphicFramePr>
        <p:xfrm>
          <a:off x="323529" y="692695"/>
          <a:ext cx="8496943" cy="6074248"/>
        </p:xfrm>
        <a:graphic>
          <a:graphicData uri="http://schemas.openxmlformats.org/drawingml/2006/table">
            <a:tbl>
              <a:tblPr/>
              <a:tblGrid>
                <a:gridCol w="5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6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3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7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№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Наименование вопроса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Кол-во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в %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1.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Улучшение жилищных условий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2.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Строительство и реконструкция дорог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3.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Лечение и оказание медицинской помощи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4. 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Социальное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5.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Условия проведения образовательного процесса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6.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Благоустройство и ремонт подъездных дорог, в том числе тротуаров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3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7.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предпринимательской деятельности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8.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Переселение из подвалов, бараков, коммуналок, общежитий, аварийных домов, ветхого жилья, санитарно-защитной зоны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9.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Эксплуатация и сохранность автомобильных дорог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10.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Лекарственное обеспечение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525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706" y="-272615"/>
            <a:ext cx="9228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Распределение </a:t>
            </a:r>
            <a:r>
              <a:rPr lang="ru-RU" sz="1400" b="1" dirty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по тематическим разделам количества вопросов, </a:t>
            </a: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содержавшихся в обращениях, поступивших в Правительство Камчатского края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324255"/>
              </p:ext>
            </p:extLst>
          </p:nvPr>
        </p:nvGraphicFramePr>
        <p:xfrm>
          <a:off x="52436" y="1437070"/>
          <a:ext cx="8990523" cy="4745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1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4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19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Условные обозначения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количество вопросов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Всего вопросов, содержащихся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в обращениях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918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Тематический раздел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1.Государство, общество, политика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2. Социальная сфера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3.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Экономика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4.Оборона, безопасность, законность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5. Жилищно-коммунальная сфера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357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Период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210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2020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lfaen" pitchFamily="18" charset="0"/>
                          <a:ea typeface="+mn-ea"/>
                          <a:cs typeface="+mn-cs"/>
                        </a:rPr>
                        <a:t>287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732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1703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345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406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45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246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1213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2022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412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395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85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228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1478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446F-470E-4D3D-B731-5E3978DF87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537424" y="-17849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 b="1" dirty="0" smtClean="0">
                <a:latin typeface="Sylfae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latin typeface="Sylfae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877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ylfaen" panose="010A0502050306030303" pitchFamily="18" charset="0"/>
              </a:rPr>
              <a:t>Результаты рассмотрения обращений, </a:t>
            </a:r>
            <a:endParaRPr lang="ru-RU" b="1" dirty="0" smtClean="0">
              <a:latin typeface="Sylfaen" panose="010A0502050306030303" pitchFamily="18" charset="0"/>
            </a:endParaRPr>
          </a:p>
          <a:p>
            <a:pPr algn="ctr"/>
            <a:r>
              <a:rPr lang="ru-RU" b="1" dirty="0" smtClean="0">
                <a:latin typeface="Sylfaen" panose="010A0502050306030303" pitchFamily="18" charset="0"/>
              </a:rPr>
              <a:t>поступивших во </a:t>
            </a:r>
            <a:r>
              <a:rPr lang="ru-RU" b="1" dirty="0">
                <a:latin typeface="Sylfaen" panose="010A0502050306030303" pitchFamily="18" charset="0"/>
              </a:rPr>
              <a:t>2</a:t>
            </a:r>
            <a:r>
              <a:rPr lang="ru-RU" b="1" dirty="0" smtClean="0">
                <a:latin typeface="Sylfaen" panose="010A0502050306030303" pitchFamily="18" charset="0"/>
              </a:rPr>
              <a:t> квартале 2022 года</a:t>
            </a:r>
            <a:endParaRPr lang="ru-RU" b="1" dirty="0">
              <a:latin typeface="Sylfaen" panose="010A0502050306030303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532679101"/>
              </p:ext>
            </p:extLst>
          </p:nvPr>
        </p:nvGraphicFramePr>
        <p:xfrm>
          <a:off x="611560" y="980728"/>
          <a:ext cx="79583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90" name="Text Box 410"/>
          <p:cNvSpPr txBox="1">
            <a:spLocks noChangeArrowheads="1"/>
          </p:cNvSpPr>
          <p:nvPr/>
        </p:nvSpPr>
        <p:spPr bwMode="auto">
          <a:xfrm>
            <a:off x="7019925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7454128"/>
              </p:ext>
            </p:extLst>
          </p:nvPr>
        </p:nvGraphicFramePr>
        <p:xfrm>
          <a:off x="107504" y="-7788"/>
          <a:ext cx="8856984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аллакс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  <a:fontScheme name="Параллакс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Параллакс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20688</TotalTime>
  <Words>410</Words>
  <Application>Microsoft Office PowerPoint</Application>
  <PresentationFormat>Экран (4:3)</PresentationFormat>
  <Paragraphs>169</Paragraphs>
  <Slides>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Sylfaen</vt:lpstr>
      <vt:lpstr>Times New Roman</vt:lpstr>
      <vt:lpstr>Verdana</vt:lpstr>
      <vt:lpstr>Тема Office</vt:lpstr>
      <vt:lpstr>1_Тема Office</vt:lpstr>
      <vt:lpstr>Лист</vt:lpstr>
      <vt:lpstr>Презентация PowerPoint</vt:lpstr>
      <vt:lpstr>Презентация PowerPoint</vt:lpstr>
      <vt:lpstr>Презентация PowerPoint</vt:lpstr>
      <vt:lpstr>Основная тематика обращений, представляющих для заявителей  наибольший интерес во 2 квартале 2022 года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 Александр Геннадьевич</dc:creator>
  <cp:lastModifiedBy>Бурова Ольга Евгеньевна</cp:lastModifiedBy>
  <cp:revision>4242</cp:revision>
  <cp:lastPrinted>2022-04-26T01:30:04Z</cp:lastPrinted>
  <dcterms:created xsi:type="dcterms:W3CDTF">2015-06-29T07:39:57Z</dcterms:created>
  <dcterms:modified xsi:type="dcterms:W3CDTF">2022-11-26T10:59:28Z</dcterms:modified>
</cp:coreProperties>
</file>