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3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917235502188785E-2"/>
          <c:y val="2.5279568137393457E-2"/>
          <c:w val="0.96629390915014202"/>
          <c:h val="0.949440863725213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поступления обращений граждан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7.5646951257542464E-2"/>
                  <c:y val="-0.15215269003919876"/>
                </c:manualLayout>
              </c:layout>
              <c:tx>
                <c:rich>
                  <a:bodyPr/>
                  <a:lstStyle/>
                  <a:p>
                    <a:fld id="{3AB55FAB-194D-49D1-B5C1-6E39C56190E8}" type="CATEGORYNAME">
                      <a:rPr lang="ru-RU" sz="1400" b="1"/>
                      <a:pPr/>
                      <a:t>[ИМЯ КАТЕГОРИИ]</a:t>
                    </a:fld>
                    <a:r>
                      <a:rPr lang="ru-RU" sz="1400" b="1" baseline="0" dirty="0"/>
                      <a:t>
</a:t>
                    </a:r>
                    <a:fld id="{E46DFBE8-41F4-4180-8DA7-0C0FDD7893D3}" type="PERCENTAGE">
                      <a:rPr lang="ru-RU" sz="2000" b="1" baseline="0"/>
                      <a:pPr/>
                      <a:t>[ПРОЦЕНТ]</a:t>
                    </a:fld>
                    <a:endParaRPr lang="ru-RU" sz="14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7209216504692852"/>
                      <c:h val="0.2599658861547224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6643714194064317E-2"/>
                  <c:y val="7.2773127004767513E-2"/>
                </c:manualLayout>
              </c:layout>
              <c:tx>
                <c:rich>
                  <a:bodyPr/>
                  <a:lstStyle/>
                  <a:p>
                    <a:fld id="{E85E4377-07B2-42FF-AEF8-1DACEC46F70D}" type="CATEGORYNAME">
                      <a:rPr lang="ru-RU" sz="1400" b="1"/>
                      <a:pPr/>
                      <a:t>[ИМЯ КАТЕГОРИИ]</a:t>
                    </a:fld>
                    <a:r>
                      <a:rPr lang="ru-RU" sz="1400" b="1" baseline="0" dirty="0"/>
                      <a:t>
</a:t>
                    </a:r>
                    <a:fld id="{AE41B030-9D79-4705-9383-9C223749B6CA}" type="PERCENTAGE">
                      <a:rPr lang="ru-RU" sz="2000" b="1" baseline="0"/>
                      <a:pPr/>
                      <a:t>[ПРОЦЕНТ]</a:t>
                    </a:fld>
                    <a:endParaRPr lang="ru-RU" sz="14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71918990052601"/>
                      <c:h val="0.1918949035883957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280332857901322"/>
                  <c:y val="8.41874763173695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173E84D-9D3F-4D99-88D6-3E5C14CEBFA0}" type="CATEGORYNAME">
                      <a:rPr lang="ru-RU" sz="1200" b="1"/>
                      <a:pPr>
                        <a:defRPr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100" b="1" baseline="0" dirty="0"/>
                      <a:t>
</a:t>
                    </a:r>
                    <a:fld id="{72DC35B6-A837-49F7-BB30-3543E0A56025}" type="PERCENTAGE">
                      <a:rPr lang="ru-RU" sz="2000" b="1" baseline="0"/>
                      <a:pPr>
                        <a:defRPr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sz="1100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9485278798472"/>
                      <c:h val="0.13343015691427856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 средствам электронной связи (интернет-приемная, электронная почта), из них из Управления Президента РФ - 145 обращений</c:v>
                </c:pt>
                <c:pt idx="1">
                  <c:v>Остальные (по почте, телеграмма, принесенные лично)</c:v>
                </c:pt>
                <c:pt idx="2">
                  <c:v>В ходе приемов (личных, выездных)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60.4</c:v>
                </c:pt>
                <c:pt idx="1">
                  <c:v>30.9</c:v>
                </c:pt>
                <c:pt idx="2">
                  <c:v>8.6999999999999993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35036689308173E-3"/>
          <c:y val="3.3396258348413643E-2"/>
          <c:w val="0.64569759773380564"/>
          <c:h val="0.896750336652810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rgbClr val="0070C0">
                  <a:alpha val="40000"/>
                </a:srgbClr>
              </a:glow>
            </a:effectLst>
          </c:spPr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Lbls>
            <c:dLbl>
              <c:idx val="3"/>
              <c:layout>
                <c:manualLayout>
                  <c:x val="-1.0472974365952114E-2"/>
                  <c:y val="-2.454004800574475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9819829106347736E-3"/>
                  <c:y val="-3.92640768091908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55555005793122"/>
                      <c:h val="0.1830196780268410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1. Санитарно-эпидемиологическое благополучие населения - 182 обращения</c:v>
                </c:pt>
                <c:pt idx="1">
                  <c:v>2. Улучшение жилищных условий - 123 обращения</c:v>
                </c:pt>
                <c:pt idx="2">
                  <c:v>3. Комплексное благоустройство - 77 обращений</c:v>
                </c:pt>
                <c:pt idx="3">
                  <c:v>4. Социальное обеспечение - 51 обращение</c:v>
                </c:pt>
                <c:pt idx="4">
                  <c:v>5. Оплата ЖКУ, предоставление услуг ЖКУ - 44 обращения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182</c:v>
                </c:pt>
                <c:pt idx="1">
                  <c:v>123</c:v>
                </c:pt>
                <c:pt idx="2">
                  <c:v>77</c:v>
                </c:pt>
                <c:pt idx="3">
                  <c:v>51</c:v>
                </c:pt>
                <c:pt idx="4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6"/>
      </c:doughnutChart>
      <c:spPr>
        <a:noFill/>
        <a:ln w="25400">
          <a:noFill/>
        </a:ln>
        <a:effectLst>
          <a:glow rad="292100">
            <a:schemeClr val="accent1">
              <a:lumMod val="75000"/>
              <a:alpha val="90000"/>
            </a:schemeClr>
          </a:glow>
        </a:effectLst>
      </c:spPr>
    </c:plotArea>
    <c:legend>
      <c:legendPos val="t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98085589764522996"/>
          <c:y val="0.93006781941770911"/>
          <c:w val="6.92563226115917E-3"/>
          <c:h val="1.09174229316894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приемов Губернатора Камчатского края, Председателя Правительства – Первого вице-губернатора Камчатского края, Вице-губернатора Камчатского края, заместителей Председателя Правительства Камчатского края.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2000"/>
                  </a:schemeClr>
                </a:gs>
                <a:gs pos="100000">
                  <a:schemeClr val="accent1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CE0F80-A941-40FD-8AF9-0CF819189877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личных и онлайн приемов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7970C86-02D8-4B1F-B562-94F74414F685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личных приемов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квартал 2021 г.</c:v>
                </c:pt>
                <c:pt idx="1">
                  <c:v>1 квартал 2020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</c:v>
                </c:pt>
                <c:pt idx="1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E30EBD7-8311-4D66-89E6-D0A277AE8182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выездных приемов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50EF2DE-4505-46AF-8EB5-15415C875670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выездной прием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квартал 2021 г.</c:v>
                </c:pt>
                <c:pt idx="1">
                  <c:v>1 квартал 2020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</c:v>
                </c:pt>
                <c:pt idx="1">
                  <c:v>91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5343512"/>
        <c:axId val="114676304"/>
      </c:barChart>
      <c:catAx>
        <c:axId val="11534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4676304"/>
        <c:crosses val="autoZero"/>
        <c:auto val="1"/>
        <c:lblAlgn val="ctr"/>
        <c:lblOffset val="100"/>
        <c:noMultiLvlLbl val="0"/>
      </c:catAx>
      <c:valAx>
        <c:axId val="11467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miter lim="800000"/>
            </a:ln>
            <a:effectLst>
              <a:outerShdw blurRad="50800" dist="50800" dir="5400000" algn="ctr" rotWithShape="0">
                <a:schemeClr val="tx1"/>
              </a:outerShdw>
            </a:effectLst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53435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0.64937</cdr:x>
      <cdr:y>0.23587</cdr:y>
    </cdr:from>
    <cdr:to>
      <cdr:x>0.72782</cdr:x>
      <cdr:y>0.32185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82853" y="1303461"/>
          <a:ext cx="650304" cy="475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817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0.41132</cdr:x>
      <cdr:y>0.18128</cdr:y>
    </cdr:from>
    <cdr:to>
      <cdr:x>0.48977</cdr:x>
      <cdr:y>0.28297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09520" y="1001805"/>
          <a:ext cx="650296" cy="5619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</a:t>
          </a:r>
          <a:endParaRPr lang="ru-RU" sz="3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0.22222</cdr:x>
      <cdr:y>0.20753</cdr:y>
    </cdr:from>
    <cdr:to>
      <cdr:x>0.30067</cdr:x>
      <cdr:y>0.29352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42040" y="1146871"/>
          <a:ext cx="650304" cy="475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418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2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5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05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587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72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7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24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910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5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1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99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6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6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5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88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6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63DD17-A28F-46B1-82E3-3D85FEA0C0F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3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2594" y="1177641"/>
            <a:ext cx="9871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поступивших </a:t>
            </a:r>
          </a:p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2021 года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8762" y="5174453"/>
            <a:ext cx="8136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работе с обращениями граждан Аппарата Губернатора и Правительства Камчатского края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7251" y="440112"/>
            <a:ext cx="10174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Правительство Камчатского края поступило –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1353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обращения, по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1416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вопросам,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879" y="2450969"/>
            <a:ext cx="2482121" cy="44070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17251" y="2473920"/>
            <a:ext cx="7984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Рассмотренных обращений на конец квартала –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1163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0306" y="4015286"/>
            <a:ext cx="60926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2020 года поступило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901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обращение (количество обращений увеличилось в 1,5 раза)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7251" y="440112"/>
            <a:ext cx="10174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поступления обращений граждан в Правительство Камчатского края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818451156"/>
              </p:ext>
            </p:extLst>
          </p:nvPr>
        </p:nvGraphicFramePr>
        <p:xfrm>
          <a:off x="3902697" y="1253155"/>
          <a:ext cx="8289303" cy="5526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4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7251" y="440112"/>
            <a:ext cx="1017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тематика обращений граждан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32245584"/>
              </p:ext>
            </p:extLst>
          </p:nvPr>
        </p:nvGraphicFramePr>
        <p:xfrm>
          <a:off x="4837471" y="930618"/>
          <a:ext cx="7275870" cy="5175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34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683436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0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295</TotalTime>
  <Words>124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Журко Иван Константинович</dc:creator>
  <cp:lastModifiedBy>Бурова Ольга Евгеньевна</cp:lastModifiedBy>
  <cp:revision>44</cp:revision>
  <dcterms:created xsi:type="dcterms:W3CDTF">2021-04-14T02:53:06Z</dcterms:created>
  <dcterms:modified xsi:type="dcterms:W3CDTF">2021-05-17T03:53:30Z</dcterms:modified>
</cp:coreProperties>
</file>