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3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chemeClr val="tx1"/>
                </a:solidFill>
              </a:rPr>
              <a:t>ОБРАЩЕНИЯ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9386482939632542E-2"/>
          <c:y val="0.17465185614762935"/>
          <c:w val="0.75059644388763058"/>
          <c:h val="0.767486726901653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2000"/>
                  </a:schemeClr>
                </a:gs>
                <a:gs pos="100000">
                  <a:schemeClr val="accent1">
                    <a:shade val="88000"/>
                    <a:lumMod val="94000"/>
                  </a:schemeClr>
                </a:gs>
              </a:gsLst>
              <a:path path="circle">
                <a:fillToRect l="50000" t="100000" r="100000" b="5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1703</c:v>
                </c:pt>
                <c:pt idx="1">
                  <c:v>1165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2000"/>
                  </a:schemeClr>
                </a:gs>
                <a:gs pos="100000">
                  <a:schemeClr val="accent3">
                    <a:shade val="88000"/>
                    <a:lumMod val="94000"/>
                  </a:schemeClr>
                </a:gs>
              </a:gsLst>
              <a:path path="circle">
                <a:fillToRect l="50000" t="100000" r="100000" b="5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2000"/>
                  </a:schemeClr>
                </a:gs>
                <a:gs pos="100000">
                  <a:schemeClr val="accent5">
                    <a:shade val="88000"/>
                    <a:lumMod val="94000"/>
                  </a:schemeClr>
                </a:gs>
              </a:gsLst>
              <a:path path="circle">
                <a:fillToRect l="50000" t="100000" r="100000" b="5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1"/>
        <c:overlap val="98"/>
        <c:axId val="135230808"/>
        <c:axId val="96842320"/>
      </c:barChart>
      <c:catAx>
        <c:axId val="13523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842320"/>
        <c:crosses val="autoZero"/>
        <c:auto val="1"/>
        <c:lblAlgn val="ctr"/>
        <c:lblOffset val="100"/>
        <c:noMultiLvlLbl val="0"/>
      </c:catAx>
      <c:valAx>
        <c:axId val="96842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5230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917235502188785E-2"/>
          <c:y val="2.5279568137393457E-2"/>
          <c:w val="0.96629390915014202"/>
          <c:h val="0.949440863725213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 поступления обращений граждан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7.5646951257542464E-2"/>
                  <c:y val="-0.15215269003919876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baseline="0" dirty="0" smtClean="0"/>
                      <a:t>По средствам электронной связи (интернет-приемная, электронная почта), из них из Управления Президента РФ 129 обращений</a:t>
                    </a:r>
                    <a:r>
                      <a:rPr lang="ru-RU" sz="1400" b="1" baseline="0" dirty="0"/>
                      <a:t>
</a:t>
                    </a:r>
                    <a:r>
                      <a:rPr lang="ru-RU" sz="2000" b="1" baseline="0" dirty="0" smtClean="0"/>
                      <a:t>58%</a:t>
                    </a:r>
                    <a:endParaRPr lang="ru-RU" sz="1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7209216504692852"/>
                      <c:h val="0.2599658861547224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6643714194064317E-2"/>
                  <c:y val="7.2773127004767513E-2"/>
                </c:manualLayout>
              </c:layout>
              <c:tx>
                <c:rich>
                  <a:bodyPr/>
                  <a:lstStyle/>
                  <a:p>
                    <a:fld id="{E85E4377-07B2-42FF-AEF8-1DACEC46F70D}" type="CATEGORYNAME">
                      <a:rPr lang="ru-RU" sz="1400" b="1"/>
                      <a:pPr/>
                      <a:t>[ИМЯ КАТЕГОРИИ]</a:t>
                    </a:fld>
                    <a:r>
                      <a:rPr lang="ru-RU" sz="1400" b="1" baseline="0" dirty="0"/>
                      <a:t>
</a:t>
                    </a:r>
                    <a:fld id="{AE41B030-9D79-4705-9383-9C223749B6CA}" type="PERCENTAGE">
                      <a:rPr lang="ru-RU" sz="2000" b="1" baseline="0"/>
                      <a:pPr/>
                      <a:t>[ПРОЦЕНТ]</a:t>
                    </a:fld>
                    <a:endParaRPr lang="ru-RU" sz="1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71918990052601"/>
                      <c:h val="0.1918949035883957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2280332857901322"/>
                  <c:y val="8.41874763173695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173E84D-9D3F-4D99-88D6-3E5C14CEBFA0}" type="CATEGORYNAME">
                      <a:rPr lang="ru-RU" sz="1200" b="1"/>
                      <a:pPr>
                        <a:defRPr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100" b="1" baseline="0" dirty="0"/>
                      <a:t>
</a:t>
                    </a:r>
                    <a:r>
                      <a:rPr lang="ru-RU" sz="2000" b="1" baseline="0" dirty="0" smtClean="0"/>
                      <a:t>11%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9485278798472"/>
                      <c:h val="0.13343015691427856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 средствам электронной связи (интернет-приемная, электронная почта), из них из Управления Президента РФ - 145 обращений</c:v>
                </c:pt>
                <c:pt idx="1">
                  <c:v>Остальные (по почте, телеграмма, принесенные лично)</c:v>
                </c:pt>
                <c:pt idx="2">
                  <c:v>В ходе приемов (личных, выездных)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60.4</c:v>
                </c:pt>
                <c:pt idx="1">
                  <c:v>30.9</c:v>
                </c:pt>
                <c:pt idx="2">
                  <c:v>8.6999999999999993</c:v>
                </c:pt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35036689308173E-3"/>
          <c:y val="3.3396258348413643E-2"/>
          <c:w val="0.64569759773380564"/>
          <c:h val="0.896750336652810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rgbClr val="0070C0">
                  <a:alpha val="40000"/>
                </a:srgbClr>
              </a:glow>
            </a:effectLst>
          </c:spPr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Pt>
            <c:idx val="5"/>
            <c:bubble3D val="0"/>
            <c:spPr>
              <a:solidFill>
                <a:schemeClr val="accent1">
                  <a:tint val="50000"/>
                </a:schemeClr>
              </a:solidFill>
              <a:ln>
                <a:noFill/>
              </a:ln>
              <a:effectLst>
                <a:glow rad="139700">
                  <a:srgbClr val="0070C0">
                    <a:alpha val="40000"/>
                  </a:srgbClr>
                </a:glow>
              </a:effectLst>
            </c:spPr>
          </c:dPt>
          <c:dLbls>
            <c:dLbl>
              <c:idx val="3"/>
              <c:layout>
                <c:manualLayout>
                  <c:x val="-1.0472974365952114E-2"/>
                  <c:y val="-2.454004800574475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3637393191467422E-3"/>
                  <c:y val="-1.71780336040210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79203724090729"/>
                      <c:h val="0.22719176443718075"/>
                    </c:manualLayout>
                  </c15:layout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88550784992035"/>
                      <c:h val="0.1700134525837965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1. Санитарно-эпидемиологическое благополучие населения - 139 обращений</c:v>
                </c:pt>
                <c:pt idx="1">
                  <c:v>2. Улучшение жилищных условий - 85 обращений</c:v>
                </c:pt>
                <c:pt idx="2">
                  <c:v>3. Комплексное благоустройство - 82 обращения</c:v>
                </c:pt>
                <c:pt idx="3">
                  <c:v>4. Социальное обеспечение - 74 обращения</c:v>
                </c:pt>
                <c:pt idx="4">
                  <c:v>5. Строительство объектов социальной сферы - 69 обращений</c:v>
                </c:pt>
                <c:pt idx="5">
                  <c:v>6. Строительство и реконструкция дорог - 51 обращение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139</c:v>
                </c:pt>
                <c:pt idx="1">
                  <c:v>85</c:v>
                </c:pt>
                <c:pt idx="2">
                  <c:v>82</c:v>
                </c:pt>
                <c:pt idx="3">
                  <c:v>74</c:v>
                </c:pt>
                <c:pt idx="4">
                  <c:v>69</c:v>
                </c:pt>
                <c:pt idx="5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36"/>
      </c:doughnutChart>
      <c:spPr>
        <a:noFill/>
        <a:ln w="25400">
          <a:noFill/>
        </a:ln>
        <a:effectLst>
          <a:glow rad="292100">
            <a:schemeClr val="accent1">
              <a:lumMod val="75000"/>
              <a:alpha val="90000"/>
            </a:schemeClr>
          </a:glow>
        </a:effectLst>
      </c:spPr>
    </c:plotArea>
    <c:legend>
      <c:legendPos val="t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98085589764522996"/>
          <c:y val="0.93006781941770911"/>
          <c:w val="6.92563226115917E-3"/>
          <c:h val="1.09174229316894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приемов Губернатора Камчатского края, Председателя Правительства – Первого вице-губернатора Камчатского края, Вице-губернатора Камчатского края, заместителей Председателя Правительства Камчатского края.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2000"/>
                  </a:schemeClr>
                </a:gs>
                <a:gs pos="100000">
                  <a:schemeClr val="accent1">
                    <a:shade val="88000"/>
                    <a:lumMod val="94000"/>
                  </a:schemeClr>
                </a:gs>
              </a:gsLst>
              <a:path path="circle">
                <a:fillToRect l="50000" t="100000" r="100000" b="5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CCE0F80-A941-40FD-8AF9-0CF819189877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и онлайн приемов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7970C86-02D8-4B1F-B562-94F74414F685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приемов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II квартал 2021 г.</c:v>
                </c:pt>
                <c:pt idx="1">
                  <c:v>II квартал 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84</c:v>
                </c:pt>
                <c:pt idx="1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E30EBD7-8311-4D66-89E6-D0A277AE8182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выездной прием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</a:p>
                  <a:p>
                    <a:r>
                      <a:rPr lang="ru-RU" dirty="0" smtClean="0"/>
                      <a:t>выездных приемов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II квартал 2021 г.</c:v>
                </c:pt>
                <c:pt idx="1">
                  <c:v>II квартал 2020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41</c:v>
                </c:pt>
                <c:pt idx="1">
                  <c:v>91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262312"/>
        <c:axId val="136438424"/>
      </c:barChart>
      <c:catAx>
        <c:axId val="1626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6438424"/>
        <c:crosses val="autoZero"/>
        <c:auto val="1"/>
        <c:lblAlgn val="ctr"/>
        <c:lblOffset val="100"/>
        <c:noMultiLvlLbl val="0"/>
      </c:catAx>
      <c:valAx>
        <c:axId val="136438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miter lim="800000"/>
            </a:ln>
            <a:effectLst>
              <a:outerShdw blurRad="50800" dist="50800" dir="5400000" algn="ctr" rotWithShape="0">
                <a:schemeClr val="tx1"/>
              </a:outerShdw>
            </a:effectLst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2623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0.64937</cdr:x>
      <cdr:y>0.23587</cdr:y>
    </cdr:from>
    <cdr:to>
      <cdr:x>0.72782</cdr:x>
      <cdr:y>0.32185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82853" y="1303461"/>
          <a:ext cx="650304" cy="475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680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0.41132</cdr:x>
      <cdr:y>0.18128</cdr:y>
    </cdr:from>
    <cdr:to>
      <cdr:x>0.48977</cdr:x>
      <cdr:y>0.28297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09520" y="1001805"/>
          <a:ext cx="650296" cy="5619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125</a:t>
          </a:r>
          <a:endParaRPr lang="ru-RU" sz="3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0.22222</cdr:x>
      <cdr:y>0.20753</cdr:y>
    </cdr:from>
    <cdr:to>
      <cdr:x>0.30067</cdr:x>
      <cdr:y>0.29352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42040" y="1146871"/>
          <a:ext cx="650304" cy="475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360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2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5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05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87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172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7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24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910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35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41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99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8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56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6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88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86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63DD17-A28F-46B1-82E3-3D85FEA0C0F2}" type="datetimeFigureOut">
              <a:rPr lang="ru-RU" smtClean="0"/>
              <a:t>16.07.2021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E047A8-7E30-4CD1-A7DA-31FE04C1DD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3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2594" y="1177641"/>
            <a:ext cx="98715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Информационно-статистический обзор обращений граждан, поступивших </a:t>
            </a:r>
          </a:p>
          <a:p>
            <a:pPr algn="ctr"/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2021 года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8762" y="5174453"/>
            <a:ext cx="81361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работе с обращениями граждан Аппарата Губернатора и Правительства Камчатского края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17251" y="440112"/>
            <a:ext cx="101747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Правительство Камчатского края поступило –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1165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обращений, по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1213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вопросам,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остаются на контроле –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239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7251" y="2473920"/>
            <a:ext cx="79845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Рассмотренных обращений на конец квартала –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926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0306" y="4015286"/>
            <a:ext cx="60926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2020 года поступило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1703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 (количество обращений уменьшилось в 1,4 раза)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288683467"/>
              </p:ext>
            </p:extLst>
          </p:nvPr>
        </p:nvGraphicFramePr>
        <p:xfrm>
          <a:off x="9788433" y="3431177"/>
          <a:ext cx="2290355" cy="2812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959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17251" y="440112"/>
            <a:ext cx="10174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поступления обращений граждан в Правительство Камчатского края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887901427"/>
              </p:ext>
            </p:extLst>
          </p:nvPr>
        </p:nvGraphicFramePr>
        <p:xfrm>
          <a:off x="3902697" y="1253155"/>
          <a:ext cx="8289303" cy="5526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94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17251" y="440112"/>
            <a:ext cx="10174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тематика обращений граждан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74856294"/>
              </p:ext>
            </p:extLst>
          </p:nvPr>
        </p:nvGraphicFramePr>
        <p:xfrm>
          <a:off x="4837471" y="930618"/>
          <a:ext cx="7275870" cy="5175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349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8740672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0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421</TotalTime>
  <Words>143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Журко Иван Константинович</dc:creator>
  <cp:lastModifiedBy>Шлык Марина Александровна</cp:lastModifiedBy>
  <cp:revision>56</cp:revision>
  <dcterms:created xsi:type="dcterms:W3CDTF">2021-04-14T02:53:06Z</dcterms:created>
  <dcterms:modified xsi:type="dcterms:W3CDTF">2021-07-15T22:01:57Z</dcterms:modified>
</cp:coreProperties>
</file>