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303" r:id="rId4"/>
    <p:sldId id="279" r:id="rId5"/>
    <p:sldId id="301" r:id="rId6"/>
    <p:sldId id="306" r:id="rId7"/>
    <p:sldId id="304" r:id="rId8"/>
    <p:sldId id="273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CC"/>
    <a:srgbClr val="8A3BC5"/>
    <a:srgbClr val="66FFCC"/>
    <a:srgbClr val="3878B2"/>
    <a:srgbClr val="647FB4"/>
    <a:srgbClr val="7E94C0"/>
    <a:srgbClr val="DA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98514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2354193521069"/>
          <c:y val="0"/>
          <c:w val="0.96629390915014202"/>
          <c:h val="0.949440863725213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Лист1!$A$2:$A$5</c:f>
              <c:strCache>
                <c:ptCount val="4"/>
                <c:pt idx="0">
                  <c:v>По средствам электронной связи (электронная  приемная, электронная почта)</c:v>
                </c:pt>
                <c:pt idx="1">
                  <c:v>В письменной (по почте, телеграмма, принесенные лично)</c:v>
                </c:pt>
                <c:pt idx="2">
                  <c:v>В устной форме  (личные, выездные,онлайн приемы)</c:v>
                </c:pt>
                <c:pt idx="3">
                  <c:v> Управления Президента РФ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830</c:v>
                </c:pt>
                <c:pt idx="1">
                  <c:v>344</c:v>
                </c:pt>
                <c:pt idx="2">
                  <c:v>159</c:v>
                </c:pt>
                <c:pt idx="3">
                  <c:v>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2021320"/>
        <c:axId val="91415008"/>
      </c:barChart>
      <c:valAx>
        <c:axId val="9141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021320"/>
        <c:crosses val="autoZero"/>
        <c:crossBetween val="between"/>
      </c:valAx>
      <c:catAx>
        <c:axId val="132021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415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649075434612522"/>
                  <c:y val="-0.2211996450584890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019518602624531"/>
                  <c:y val="0.1387635249890273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263623583891514E-3"/>
                  <c:y val="3.99590672289754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933706085529528E-2"/>
                  <c:y val="5.80830295975421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В процессе </c:v>
                </c:pt>
                <c:pt idx="2">
                  <c:v>Решено </c:v>
                </c:pt>
                <c:pt idx="3">
                  <c:v>Меры приняты</c:v>
                </c:pt>
                <c:pt idx="4">
                  <c:v>Отказано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1036</c:v>
                </c:pt>
                <c:pt idx="1">
                  <c:v>263</c:v>
                </c:pt>
                <c:pt idx="2">
                  <c:v>33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проведенных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края, Первым вице-губернатором Камчатского края, Председателем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–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вице-губернатором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Вице-губернаторами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Камчатского края,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Заместителей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Правительства </a:t>
            </a:r>
          </a:p>
        </c:rich>
      </c:tx>
      <c:layout>
        <c:manualLayout>
          <c:xMode val="edge"/>
          <c:yMode val="edge"/>
          <c:x val="0.1130306885504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063301006301921E-2"/>
          <c:y val="0.27950532274160905"/>
          <c:w val="0.9575028023083253"/>
          <c:h val="0.66388651083040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CE0F80-A941-40FD-8AF9-0CF819189877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7970C86-02D8-4B1F-B562-94F74414F685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III квартал 2020 г.</c:v>
                </c:pt>
                <c:pt idx="1">
                  <c:v>III квартал 2021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142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E30EBD7-8311-4D66-89E6-D0A277AE8182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выездной прием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8296933868946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</a:p>
                  <a:p>
                    <a:r>
                      <a:rPr lang="ru-RU" dirty="0" smtClean="0"/>
                      <a:t>выездных приемов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III квартал 2020 г.</c:v>
                </c:pt>
                <c:pt idx="1">
                  <c:v>III квартал 2021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307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0152784"/>
        <c:axId val="12526440"/>
      </c:barChart>
      <c:catAx>
        <c:axId val="9015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26440"/>
        <c:crosses val="autoZero"/>
        <c:auto val="1"/>
        <c:lblAlgn val="ctr"/>
        <c:lblOffset val="100"/>
        <c:noMultiLvlLbl val="0"/>
      </c:catAx>
      <c:valAx>
        <c:axId val="12526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1527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0.64704</cdr:x>
      <cdr:y>0.7566</cdr:y>
    </cdr:from>
    <cdr:to>
      <cdr:x>0.79946</cdr:x>
      <cdr:y>0.92749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4" y="3377842"/>
          <a:ext cx="1238269" cy="762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830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0.4875</cdr:x>
      <cdr:y>0.28886</cdr:y>
    </cdr:from>
    <cdr:to>
      <cdr:x>0.62741</cdr:x>
      <cdr:y>0.51434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960440" y="1289610"/>
          <a:ext cx="1136637" cy="1006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159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0.5346</cdr:x>
      <cdr:y>0.51467</cdr:y>
    </cdr:from>
    <cdr:to>
      <cdr:x>0.61305</cdr:x>
      <cdr:y>0.60066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43104" y="2297722"/>
          <a:ext cx="637332" cy="38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344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AA057-93C4-40C9-94B4-C9F1562E8AB7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391998-E6F7-4081-AFB4-AE30E14E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91998-E6F7-4081-AFB4-AE30E14E0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89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719D-4C78-48FC-9942-F80DEC848150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FF70-38DB-4396-8A98-69E40EFA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BC2E-3237-45DD-A265-89155F3FBF13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B57E-5F5A-40E1-BC57-BB1648DAE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B701-0952-40F8-ADA2-7A8A411657DD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DE5A-7E7B-450C-AF52-134CF0E2D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D6B9-304C-400B-AC58-B3C420AF3F97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4644-F871-4628-9C4C-D8247D22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C6A79-FF3B-4857-9EC5-D0795F53FE7C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FDC-9AC6-44AF-BEEF-D95EA3010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782B-9735-4C34-AE3E-94ACE06E9D1A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CC10-B7EE-4979-BBEB-F102E8AD8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EE5C-FA15-4EC9-B6C0-50613EC690AB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AD-6B7C-44DA-99EA-65F5C1B6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F93-2E0C-4B49-B04F-B7B54908C70A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1BA6-FE9A-4A4F-AE72-829CB5F3E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19CB-504E-4857-89DA-B01B35A3D146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031C-9B34-4F2F-A109-59310ED4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9EF3-DC76-4CDE-9CC1-CBC5DFCD55BE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DCFD-BFDA-48C7-AE08-9580826F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C4BD-5434-49B9-AF99-8243D2EA5B53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582F0-0FAD-4FC9-8413-EC8FF2A2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1653-BA2F-4BBE-BEA4-9E2D76973E89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5803-E56C-4C6A-B03A-1FB9BB73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06E8-4ECC-47E9-A205-7009ACD26614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AB0B-E589-4B0E-AB78-51C68C68A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3149-F83D-4641-AED2-1D70F58033F5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B8C5-5630-4808-9ED9-53B963A4D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6E84-AB26-49D7-A3C2-64A524B98C37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C2E4-27D7-44A4-90E7-7B16503C7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D8B7-39B8-4BE5-B2FA-8D99BFABA5B8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922E-CAD9-4814-B416-39AB4BD1A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7ECF-39E7-47E7-9D47-FA207BABA2E5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40CE-66C8-455A-B72D-BEF701E51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CC9-C67E-4976-9A36-A920A87FAF6B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779D-8465-4F97-8412-3CE3FBDD3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407B-8E2E-40FD-863B-4E505323BA76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1650-EF88-411D-B7A6-204D033E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0499-950D-402C-B310-2644BF997115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D4D-B5F2-4601-B0F7-5E1103C0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A592-C913-4732-81B0-B45AF1C2FFE4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04D-1A74-4296-8CE9-4ECC56993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5AD5-5D58-40AA-8DA7-1150589BB73C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6ECB3-4D1D-484F-AFB0-6EC7183FA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8BC4FD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5BFF4-9185-4B8D-BD3A-0B08E2DCE5FF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7985E8-E286-4571-A226-74F9D3CB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5281C7E-7B5F-4CE8-A30D-607A0470A155}" type="datetimeFigureOut">
              <a:rPr lang="ru-RU"/>
              <a:pPr>
                <a:defRPr/>
              </a:pPr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620DD2B-CB63-4A98-B836-19912CE06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FF7C80"/>
            </a:gs>
            <a:gs pos="7000">
              <a:schemeClr val="bg1">
                <a:lumMod val="95000"/>
              </a:schemeClr>
            </a:gs>
            <a:gs pos="52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136919" y="404664"/>
            <a:ext cx="90070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 Правительство Камчатского края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7" y="1236207"/>
            <a:ext cx="7056784" cy="5621793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5304758" y="1970957"/>
            <a:ext cx="262675" cy="23710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endParaRPr lang="ru-RU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6117006" y="5496088"/>
            <a:ext cx="1944217" cy="127727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700" dirty="0" smtClean="0"/>
              <a:t>1.Пенжинский</a:t>
            </a:r>
          </a:p>
          <a:p>
            <a:r>
              <a:rPr lang="ru-RU" sz="700" dirty="0" smtClean="0"/>
              <a:t>2.Олюторский</a:t>
            </a:r>
          </a:p>
          <a:p>
            <a:r>
              <a:rPr lang="ru-RU" sz="700" dirty="0" smtClean="0"/>
              <a:t>3.Карагинский</a:t>
            </a:r>
          </a:p>
          <a:p>
            <a:r>
              <a:rPr lang="ru-RU" sz="700" dirty="0" smtClean="0"/>
              <a:t>4.Тигильский</a:t>
            </a:r>
          </a:p>
          <a:p>
            <a:r>
              <a:rPr lang="ru-RU" sz="700" dirty="0" smtClean="0"/>
              <a:t>5.Усть-Камчатский</a:t>
            </a:r>
          </a:p>
          <a:p>
            <a:r>
              <a:rPr lang="ru-RU" sz="700" dirty="0" smtClean="0"/>
              <a:t>6.Быстринский</a:t>
            </a:r>
          </a:p>
          <a:p>
            <a:r>
              <a:rPr lang="ru-RU" sz="700" dirty="0" smtClean="0"/>
              <a:t>7.Мильковский</a:t>
            </a:r>
          </a:p>
          <a:p>
            <a:r>
              <a:rPr lang="ru-RU" sz="700" dirty="0" smtClean="0"/>
              <a:t>8.Соболевский</a:t>
            </a:r>
          </a:p>
          <a:p>
            <a:r>
              <a:rPr lang="ru-RU" sz="700" dirty="0" smtClean="0"/>
              <a:t>9.Елизовский</a:t>
            </a:r>
          </a:p>
          <a:p>
            <a:r>
              <a:rPr lang="ru-RU" sz="700" dirty="0" smtClean="0"/>
              <a:t>10.Усть-большерецкий</a:t>
            </a:r>
          </a:p>
          <a:p>
            <a:r>
              <a:rPr lang="ru-RU" sz="700" dirty="0" smtClean="0"/>
              <a:t>11.Алеутский</a:t>
            </a:r>
            <a:endParaRPr lang="ru-RU" sz="700" dirty="0"/>
          </a:p>
        </p:txBody>
      </p:sp>
      <p:sp>
        <p:nvSpPr>
          <p:cNvPr id="6" name="Овал 5"/>
          <p:cNvSpPr/>
          <p:nvPr/>
        </p:nvSpPr>
        <p:spPr>
          <a:xfrm>
            <a:off x="6887208" y="2420888"/>
            <a:ext cx="403814" cy="36648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11</a:t>
            </a:r>
            <a:endParaRPr lang="ru-RU" sz="800" dirty="0"/>
          </a:p>
        </p:txBody>
      </p:sp>
      <p:sp>
        <p:nvSpPr>
          <p:cNvPr id="7" name="Овал 6"/>
          <p:cNvSpPr/>
          <p:nvPr/>
        </p:nvSpPr>
        <p:spPr>
          <a:xfrm>
            <a:off x="2400242" y="4819651"/>
            <a:ext cx="463621" cy="3995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r>
              <a:rPr lang="en-US" sz="800" dirty="0" smtClean="0"/>
              <a:t>0</a:t>
            </a:r>
            <a:endParaRPr lang="ru-RU" sz="800" dirty="0"/>
          </a:p>
        </p:txBody>
      </p:sp>
      <p:sp>
        <p:nvSpPr>
          <p:cNvPr id="8" name="Овал 7"/>
          <p:cNvSpPr/>
          <p:nvPr/>
        </p:nvSpPr>
        <p:spPr>
          <a:xfrm>
            <a:off x="3369043" y="4071964"/>
            <a:ext cx="268737" cy="20079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8</a:t>
            </a:r>
            <a:endParaRPr lang="ru-RU" sz="800" dirty="0"/>
          </a:p>
        </p:txBody>
      </p:sp>
      <p:sp>
        <p:nvSpPr>
          <p:cNvPr id="9" name="Овал 8"/>
          <p:cNvSpPr/>
          <p:nvPr/>
        </p:nvSpPr>
        <p:spPr>
          <a:xfrm>
            <a:off x="2105520" y="5281023"/>
            <a:ext cx="450256" cy="3802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r>
              <a:rPr lang="en-US" sz="800" dirty="0" smtClean="0"/>
              <a:t>5</a:t>
            </a:r>
            <a:endParaRPr lang="ru-RU" sz="800" dirty="0"/>
          </a:p>
        </p:txBody>
      </p:sp>
      <p:sp>
        <p:nvSpPr>
          <p:cNvPr id="10" name="Овал 9"/>
          <p:cNvSpPr/>
          <p:nvPr/>
        </p:nvSpPr>
        <p:spPr>
          <a:xfrm>
            <a:off x="3180784" y="4941169"/>
            <a:ext cx="456995" cy="353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78</a:t>
            </a:r>
            <a:endParaRPr lang="ru-RU" sz="800" dirty="0"/>
          </a:p>
        </p:txBody>
      </p:sp>
      <p:sp>
        <p:nvSpPr>
          <p:cNvPr id="11" name="Овал 10"/>
          <p:cNvSpPr/>
          <p:nvPr/>
        </p:nvSpPr>
        <p:spPr>
          <a:xfrm>
            <a:off x="4139952" y="3933056"/>
            <a:ext cx="432048" cy="33970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13</a:t>
            </a:r>
            <a:endParaRPr lang="ru-RU" sz="800" dirty="0"/>
          </a:p>
        </p:txBody>
      </p:sp>
      <p:sp>
        <p:nvSpPr>
          <p:cNvPr id="12" name="Овал 11"/>
          <p:cNvSpPr/>
          <p:nvPr/>
        </p:nvSpPr>
        <p:spPr>
          <a:xfrm>
            <a:off x="3707904" y="4567713"/>
            <a:ext cx="216024" cy="2222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5</a:t>
            </a:r>
            <a:endParaRPr lang="ru-RU" sz="800" dirty="0"/>
          </a:p>
        </p:txBody>
      </p:sp>
      <p:sp>
        <p:nvSpPr>
          <p:cNvPr id="13" name="Овал 12"/>
          <p:cNvSpPr/>
          <p:nvPr/>
        </p:nvSpPr>
        <p:spPr>
          <a:xfrm>
            <a:off x="2843809" y="5517231"/>
            <a:ext cx="432048" cy="38465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</a:t>
            </a:r>
            <a:r>
              <a:rPr lang="en-US" sz="800" dirty="0" smtClean="0"/>
              <a:t>9</a:t>
            </a:r>
            <a:endParaRPr lang="ru-RU" sz="800" dirty="0"/>
          </a:p>
        </p:txBody>
      </p:sp>
      <p:sp>
        <p:nvSpPr>
          <p:cNvPr id="14" name="Овал 13"/>
          <p:cNvSpPr/>
          <p:nvPr/>
        </p:nvSpPr>
        <p:spPr>
          <a:xfrm>
            <a:off x="2231739" y="5911021"/>
            <a:ext cx="216025" cy="2237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0</a:t>
            </a:r>
            <a:endParaRPr lang="ru-RU" sz="800" dirty="0"/>
          </a:p>
        </p:txBody>
      </p:sp>
      <p:sp>
        <p:nvSpPr>
          <p:cNvPr id="16" name="Овал 15"/>
          <p:cNvSpPr/>
          <p:nvPr/>
        </p:nvSpPr>
        <p:spPr>
          <a:xfrm>
            <a:off x="5461762" y="5057930"/>
            <a:ext cx="432049" cy="35352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25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2536" y="116632"/>
            <a:ext cx="98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Камчатского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в 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года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1352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обращения,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1552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437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108520" y="4221088"/>
            <a:ext cx="5940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рассмотренных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на конец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898835"/>
            <a:ext cx="68651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поступило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(количество обращений уменьшилось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раза)</a:t>
            </a:r>
          </a:p>
        </p:txBody>
      </p:sp>
      <p:graphicFrame>
        <p:nvGraphicFramePr>
          <p:cNvPr id="11" name="Object 1640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72154260"/>
              </p:ext>
            </p:extLst>
          </p:nvPr>
        </p:nvGraphicFramePr>
        <p:xfrm>
          <a:off x="5627864" y="3865704"/>
          <a:ext cx="3502025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0" name="Лист" r:id="rId4" imgW="5000571" imgH="2790696" progId="Excel.Sheet.8">
                  <p:embed/>
                </p:oleObj>
              </mc:Choice>
              <mc:Fallback>
                <p:oleObj name="Лист" r:id="rId4" imgW="5000571" imgH="279069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864" y="3865704"/>
                        <a:ext cx="3502025" cy="195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34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1" name="TextBox 2"/>
          <p:cNvSpPr txBox="1">
            <a:spLocks noChangeArrowheads="1"/>
          </p:cNvSpPr>
          <p:nvPr/>
        </p:nvSpPr>
        <p:spPr bwMode="auto">
          <a:xfrm>
            <a:off x="1264730" y="475925"/>
            <a:ext cx="73823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Sylfaen" pitchFamily="18" charset="0"/>
              </a:rPr>
              <a:t>Источники поступления обращений граждан в Правительство Камчатского края</a:t>
            </a:r>
          </a:p>
        </p:txBody>
      </p:sp>
      <p:sp>
        <p:nvSpPr>
          <p:cNvPr id="58392" name="TextBox 1"/>
          <p:cNvSpPr txBox="1">
            <a:spLocks noChangeArrowheads="1"/>
          </p:cNvSpPr>
          <p:nvPr/>
        </p:nvSpPr>
        <p:spPr bwMode="auto">
          <a:xfrm>
            <a:off x="6300192" y="692218"/>
            <a:ext cx="2519363" cy="116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 </a:t>
            </a:r>
            <a:endParaRPr lang="ru-RU" sz="1200" b="1" dirty="0" smtClean="0"/>
          </a:p>
          <a:p>
            <a:pPr>
              <a:lnSpc>
                <a:spcPct val="150000"/>
              </a:lnSpc>
            </a:pPr>
            <a:endParaRPr lang="ru-RU" sz="1200" b="1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546666332"/>
              </p:ext>
            </p:extLst>
          </p:nvPr>
        </p:nvGraphicFramePr>
        <p:xfrm>
          <a:off x="539552" y="1275294"/>
          <a:ext cx="81240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499992" y="1479326"/>
            <a:ext cx="637332" cy="3839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374385" cy="504825"/>
          </a:xfrm>
        </p:spPr>
        <p:txBody>
          <a:bodyPr anchor="t"/>
          <a:lstStyle/>
          <a:p>
            <a:r>
              <a:rPr lang="ru-RU" sz="1400" b="1" dirty="0" smtClean="0">
                <a:latin typeface="Sylfaen" pitchFamily="18" charset="0"/>
              </a:rPr>
              <a:t>Основная тематика обращений, представляющих для заявителей наибольший интерес Ш квартале 2021г.</a:t>
            </a:r>
          </a:p>
        </p:txBody>
      </p:sp>
      <p:graphicFrame>
        <p:nvGraphicFramePr>
          <p:cNvPr id="62714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89740"/>
              </p:ext>
            </p:extLst>
          </p:nvPr>
        </p:nvGraphicFramePr>
        <p:xfrm>
          <a:off x="179512" y="692696"/>
          <a:ext cx="8856985" cy="5976663"/>
        </p:xfrm>
        <a:graphic>
          <a:graphicData uri="http://schemas.openxmlformats.org/drawingml/2006/table">
            <a:tbl>
              <a:tblPr/>
              <a:tblGrid>
                <a:gridCol w="375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9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93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23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476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№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Наименование вопроса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Кол-во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 %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7B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Улучшение жилищных условий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20,6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Санитарно-эпидемиологическое благополучие населения, оказание медицинской помощи и лечение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250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34,6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Социальное обеспечение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97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13,4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Комплексное благоустройство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59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8.2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Строительство и реконструкция дорог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51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7,1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Развитие предпринимательской деятельности 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6,4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Благоустройство и ремонт дорог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46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6,4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8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Трудоустройство и безработица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41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</a:rPr>
                        <a:t>4,3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7144" marR="7144" marT="7739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66706" y="-272615"/>
            <a:ext cx="9228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Распределение </a:t>
            </a:r>
            <a:r>
              <a:rPr lang="ru-RU" sz="1400" b="1" dirty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по тематическим разделам количества вопросов, </a:t>
            </a:r>
            <a:r>
              <a:rPr lang="ru-RU" sz="1400" b="1" dirty="0" smtClean="0">
                <a:solidFill>
                  <a:prstClr val="black"/>
                </a:solidFill>
                <a:latin typeface="Sylfaen" pitchFamily="18" charset="0"/>
                <a:ea typeface="Calibri" pitchFamily="34" charset="0"/>
                <a:cs typeface="Times New Roman" pitchFamily="18" charset="0"/>
              </a:rPr>
              <a:t>содержавшихся в обращениях, поступивших в Правительство Камчатского края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Sylfae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Sylfae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15521"/>
              </p:ext>
            </p:extLst>
          </p:nvPr>
        </p:nvGraphicFramePr>
        <p:xfrm>
          <a:off x="52436" y="1437070"/>
          <a:ext cx="8990523" cy="4622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2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1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6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67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917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649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919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Условные обозначения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количество вопросов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Sylfae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Всего вопросов, содержащихся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в обращениях</a:t>
                      </a:r>
                      <a:endParaRPr lang="ru-RU" sz="1400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112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Тематический раздел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1.Государство, общество, политика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0066CC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2. Социальная сфера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3.</a:t>
                      </a:r>
                      <a:r>
                        <a:rPr lang="ru-RU" sz="1300" b="1" baseline="0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Экономика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4.Оборона, безопасность, законность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9900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5. Жилищно-коммунальная сфера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35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Период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210">
                <a:tc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2019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537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892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964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135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3 358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2020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1009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450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2 721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280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Sylfaen" pitchFamily="18" charset="0"/>
                        </a:rPr>
                        <a:t> 343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7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803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5882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2021 год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544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ylfae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359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latin typeface="Sylfaen" pitchFamily="18" charset="0"/>
                        </a:rPr>
                        <a:t> 121</a:t>
                      </a:r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168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latin typeface="Sylfaen" pitchFamily="18" charset="0"/>
                        </a:rPr>
                        <a:t>802</a:t>
                      </a:r>
                    </a:p>
                    <a:p>
                      <a:pPr algn="ctr"/>
                      <a:endParaRPr lang="ru-RU" sz="1200" b="1" dirty="0" smtClean="0">
                        <a:latin typeface="Sylfae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Sylfaen" pitchFamily="18" charset="0"/>
                        </a:rPr>
                        <a:t> 994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Sylfae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446F-470E-4D3D-B731-5E3978DF87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537424" y="-17849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b="1" dirty="0" smtClean="0">
                <a:latin typeface="Sylfae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200" b="1" dirty="0">
              <a:latin typeface="Sylfae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77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Sylfaen" panose="010A0502050306030303" pitchFamily="18" charset="0"/>
              </a:rPr>
              <a:t>Результаты рассмотрения обращений, поступивших в III квартале </a:t>
            </a:r>
            <a:r>
              <a:rPr lang="ru-RU" b="1" dirty="0" smtClean="0">
                <a:latin typeface="Sylfaen" panose="010A0502050306030303" pitchFamily="18" charset="0"/>
              </a:rPr>
              <a:t>2021 года</a:t>
            </a:r>
            <a:endParaRPr lang="ru-RU" b="1" dirty="0">
              <a:latin typeface="Sylfaen" panose="010A0502050306030303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536528549"/>
              </p:ext>
            </p:extLst>
          </p:nvPr>
        </p:nvGraphicFramePr>
        <p:xfrm>
          <a:off x="1331640" y="1397000"/>
          <a:ext cx="6288360" cy="41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1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90" name="Text Box 410"/>
          <p:cNvSpPr txBox="1">
            <a:spLocks noChangeArrowheads="1"/>
          </p:cNvSpPr>
          <p:nvPr/>
        </p:nvSpPr>
        <p:spPr bwMode="auto">
          <a:xfrm>
            <a:off x="7019925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3328650"/>
              </p:ext>
            </p:extLst>
          </p:nvPr>
        </p:nvGraphicFramePr>
        <p:xfrm>
          <a:off x="179512" y="116632"/>
          <a:ext cx="885698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аллакс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  <a:fontScheme name="Параллакс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Параллакс">
    <a:fillStyleLst>
      <a:solidFill>
        <a:schemeClr val="phClr"/>
      </a:solidFill>
      <a:gradFill rotWithShape="1">
        <a:gsLst>
          <a:gs pos="0">
            <a:schemeClr val="phClr">
              <a:tint val="60000"/>
              <a:lumMod val="104000"/>
            </a:schemeClr>
          </a:gs>
          <a:gs pos="100000">
            <a:schemeClr val="phClr">
              <a:tint val="84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2000"/>
            </a:schemeClr>
          </a:gs>
          <a:gs pos="100000">
            <a:schemeClr val="phClr">
              <a:shade val="88000"/>
              <a:lumMod val="94000"/>
            </a:schemeClr>
          </a:gs>
        </a:gsLst>
        <a:path path="circle">
          <a:fillToRect l="50000" t="100000" r="100000" b="50000"/>
        </a:path>
      </a:gradFill>
    </a:fillStyleLst>
    <a:lnStyleLst>
      <a:ln w="9525" cap="rnd" cmpd="sng" algn="ctr">
        <a:solidFill>
          <a:schemeClr val="phClr">
            <a:tint val="6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reflection blurRad="12700" stA="26000" endPos="32000" dist="12700" dir="5400000" sy="-100000" rotWithShape="0"/>
        </a:effectLst>
      </a:effectStyle>
      <a:effectStyle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64000"/>
              <a:lumMod val="98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76000"/>
              <a:satMod val="180000"/>
            </a:schemeClr>
            <a:schemeClr val="phClr">
              <a:tint val="80000"/>
              <a:satMod val="120000"/>
              <a:lumMod val="18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19626</TotalTime>
  <Words>319</Words>
  <Application>Microsoft Office PowerPoint</Application>
  <PresentationFormat>Экран (4:3)</PresentationFormat>
  <Paragraphs>147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Verdana</vt:lpstr>
      <vt:lpstr>Тема Office</vt:lpstr>
      <vt:lpstr>1_Тема Office</vt:lpstr>
      <vt:lpstr>Лист</vt:lpstr>
      <vt:lpstr>Презентация PowerPoint</vt:lpstr>
      <vt:lpstr>Презентация PowerPoint</vt:lpstr>
      <vt:lpstr>Презентация PowerPoint</vt:lpstr>
      <vt:lpstr>Основная тематика обращений, представляющих для заявителей наибольший интерес Ш квартале 2021г.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Еремин Александр Геннадьевич</dc:creator>
  <cp:lastModifiedBy>Бурова Ольга Евгеньевна</cp:lastModifiedBy>
  <cp:revision>4149</cp:revision>
  <cp:lastPrinted>2020-03-02T14:29:12Z</cp:lastPrinted>
  <dcterms:created xsi:type="dcterms:W3CDTF">2015-06-29T07:39:57Z</dcterms:created>
  <dcterms:modified xsi:type="dcterms:W3CDTF">2021-11-04T09:42:00Z</dcterms:modified>
</cp:coreProperties>
</file>