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8" r:id="rId1"/>
    <p:sldMasterId id="2147483984" r:id="rId2"/>
    <p:sldMasterId id="2147483996" r:id="rId3"/>
    <p:sldMasterId id="2147484232" r:id="rId4"/>
    <p:sldMasterId id="2147484245" r:id="rId5"/>
  </p:sldMasterIdLst>
  <p:notesMasterIdLst>
    <p:notesMasterId r:id="rId14"/>
  </p:notesMasterIdLst>
  <p:sldIdLst>
    <p:sldId id="256" r:id="rId6"/>
    <p:sldId id="257" r:id="rId7"/>
    <p:sldId id="258" r:id="rId8"/>
    <p:sldId id="259" r:id="rId9"/>
    <p:sldId id="261" r:id="rId10"/>
    <p:sldId id="262" r:id="rId11"/>
    <p:sldId id="263" r:id="rId12"/>
    <p:sldId id="264" r:id="rId13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660066"/>
    <a:srgbClr val="FFFF00"/>
    <a:srgbClr val="FF0000"/>
    <a:srgbClr val="99CCFF"/>
    <a:srgbClr val="CC0099"/>
    <a:srgbClr val="CCECFF"/>
    <a:srgbClr val="0033CC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94629" autoAdjust="0"/>
  </p:normalViewPr>
  <p:slideViewPr>
    <p:cSldViewPr>
      <p:cViewPr>
        <p:scale>
          <a:sx n="98" d="100"/>
          <a:sy n="98" d="100"/>
        </p:scale>
        <p:origin x="-2736" y="-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228395061728395"/>
          <c:y val="2.3364485981308409E-3"/>
          <c:w val="0.56172839506172845"/>
          <c:h val="0.9322429906542055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2013 год</c:v>
                </c:pt>
              </c:strCache>
            </c:strRef>
          </c:tx>
          <c:spPr>
            <a:solidFill>
              <a:schemeClr val="accent1"/>
            </a:solidFill>
            <a:ln w="32472">
              <a:noFill/>
            </a:ln>
          </c:spPr>
          <c:invertIfNegative val="0"/>
          <c:dLbls>
            <c:txPr>
              <a:bodyPr/>
              <a:lstStyle/>
              <a:p>
                <a:pPr>
                  <a:defRPr baseline="0">
                    <a:solidFill>
                      <a:schemeClr val="bg2"/>
                    </a:solidFill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Sheet1!$B$1:$N$1</c:f>
              <c:strCache>
                <c:ptCount val="13"/>
                <c:pt idx="0">
                  <c:v>Пенжинский район</c:v>
                </c:pt>
                <c:pt idx="1">
                  <c:v>Олюторский район</c:v>
                </c:pt>
                <c:pt idx="2">
                  <c:v>Карагинский район</c:v>
                </c:pt>
                <c:pt idx="3">
                  <c:v>Усть-Камчатский район</c:v>
                </c:pt>
                <c:pt idx="4">
                  <c:v>Тигильский район</c:v>
                </c:pt>
                <c:pt idx="5">
                  <c:v>Алеутский район</c:v>
                </c:pt>
                <c:pt idx="6">
                  <c:v>Быстринский район</c:v>
                </c:pt>
                <c:pt idx="7">
                  <c:v>Усть-Большерецкий район</c:v>
                </c:pt>
                <c:pt idx="8">
                  <c:v>Вилючинский городской округ</c:v>
                </c:pt>
                <c:pt idx="9">
                  <c:v>Елизовский район</c:v>
                </c:pt>
                <c:pt idx="10">
                  <c:v>Петропавловск-Камчатский городской округ</c:v>
                </c:pt>
                <c:pt idx="11">
                  <c:v>Мильковский район</c:v>
                </c:pt>
                <c:pt idx="12">
                  <c:v>Соболевский район</c:v>
                </c:pt>
              </c:strCache>
            </c:strRef>
          </c:cat>
          <c:val>
            <c:numRef>
              <c:f>Sheet1!$B$2:$N$2</c:f>
              <c:numCache>
                <c:formatCode>General</c:formatCode>
                <c:ptCount val="13"/>
                <c:pt idx="0">
                  <c:v>44</c:v>
                </c:pt>
                <c:pt idx="1">
                  <c:v>69</c:v>
                </c:pt>
                <c:pt idx="2">
                  <c:v>40</c:v>
                </c:pt>
                <c:pt idx="3">
                  <c:v>96</c:v>
                </c:pt>
                <c:pt idx="4">
                  <c:v>77</c:v>
                </c:pt>
                <c:pt idx="5">
                  <c:v>7</c:v>
                </c:pt>
                <c:pt idx="6">
                  <c:v>25</c:v>
                </c:pt>
                <c:pt idx="7">
                  <c:v>45</c:v>
                </c:pt>
                <c:pt idx="8">
                  <c:v>110</c:v>
                </c:pt>
                <c:pt idx="9">
                  <c:v>488</c:v>
                </c:pt>
                <c:pt idx="10">
                  <c:v>1867</c:v>
                </c:pt>
                <c:pt idx="11">
                  <c:v>53</c:v>
                </c:pt>
                <c:pt idx="12">
                  <c:v>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2014 год</c:v>
                </c:pt>
              </c:strCache>
            </c:strRef>
          </c:tx>
          <c:spPr>
            <a:solidFill>
              <a:schemeClr val="accent2"/>
            </a:solidFill>
            <a:ln w="16236">
              <a:solidFill>
                <a:schemeClr val="tx1"/>
              </a:solidFill>
              <a:prstDash val="solid"/>
            </a:ln>
          </c:spPr>
          <c:invertIfNegative val="0"/>
          <c:dLbls>
            <c:txPr>
              <a:bodyPr/>
              <a:lstStyle/>
              <a:p>
                <a:pPr>
                  <a:defRPr baseline="0">
                    <a:solidFill>
                      <a:srgbClr val="0033CC"/>
                    </a:solidFill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Sheet1!$B$1:$N$1</c:f>
              <c:strCache>
                <c:ptCount val="13"/>
                <c:pt idx="0">
                  <c:v>Пенжинский район</c:v>
                </c:pt>
                <c:pt idx="1">
                  <c:v>Олюторский район</c:v>
                </c:pt>
                <c:pt idx="2">
                  <c:v>Карагинский район</c:v>
                </c:pt>
                <c:pt idx="3">
                  <c:v>Усть-Камчатский район</c:v>
                </c:pt>
                <c:pt idx="4">
                  <c:v>Тигильский район</c:v>
                </c:pt>
                <c:pt idx="5">
                  <c:v>Алеутский район</c:v>
                </c:pt>
                <c:pt idx="6">
                  <c:v>Быстринский район</c:v>
                </c:pt>
                <c:pt idx="7">
                  <c:v>Усть-Большерецкий район</c:v>
                </c:pt>
                <c:pt idx="8">
                  <c:v>Вилючинский городской округ</c:v>
                </c:pt>
                <c:pt idx="9">
                  <c:v>Елизовский район</c:v>
                </c:pt>
                <c:pt idx="10">
                  <c:v>Петропавловск-Камчатский городской округ</c:v>
                </c:pt>
                <c:pt idx="11">
                  <c:v>Мильковский район</c:v>
                </c:pt>
                <c:pt idx="12">
                  <c:v>Соболевский район</c:v>
                </c:pt>
              </c:strCache>
            </c:strRef>
          </c:cat>
          <c:val>
            <c:numRef>
              <c:f>Sheet1!$B$3:$N$3</c:f>
              <c:numCache>
                <c:formatCode>General</c:formatCode>
                <c:ptCount val="13"/>
                <c:pt idx="0">
                  <c:v>31</c:v>
                </c:pt>
                <c:pt idx="1">
                  <c:v>37</c:v>
                </c:pt>
                <c:pt idx="2">
                  <c:v>76</c:v>
                </c:pt>
                <c:pt idx="3">
                  <c:v>100</c:v>
                </c:pt>
                <c:pt idx="4">
                  <c:v>71</c:v>
                </c:pt>
                <c:pt idx="5">
                  <c:v>8</c:v>
                </c:pt>
                <c:pt idx="6">
                  <c:v>60</c:v>
                </c:pt>
                <c:pt idx="7">
                  <c:v>53</c:v>
                </c:pt>
                <c:pt idx="8">
                  <c:v>71</c:v>
                </c:pt>
                <c:pt idx="9">
                  <c:v>371</c:v>
                </c:pt>
                <c:pt idx="10">
                  <c:v>1587</c:v>
                </c:pt>
                <c:pt idx="11">
                  <c:v>40</c:v>
                </c:pt>
                <c:pt idx="12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27725184"/>
        <c:axId val="27735168"/>
      </c:barChart>
      <c:catAx>
        <c:axId val="27725184"/>
        <c:scaling>
          <c:orientation val="minMax"/>
        </c:scaling>
        <c:delete val="0"/>
        <c:axPos val="l"/>
        <c:numFmt formatCode="General" sourceLinked="1"/>
        <c:majorTickMark val="out"/>
        <c:minorTickMark val="out"/>
        <c:tickLblPos val="nextTo"/>
        <c:spPr>
          <a:ln w="162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5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27735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7735168"/>
        <c:scaling>
          <c:orientation val="minMax"/>
          <c:max val="100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405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25" b="0" i="0" u="none" strike="noStrike" baseline="0">
                <a:solidFill>
                  <a:srgbClr val="CCCCFF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27725184"/>
        <c:crosses val="autoZero"/>
        <c:crossBetween val="between"/>
        <c:majorUnit val="100"/>
        <c:minorUnit val="10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80401236849003987"/>
          <c:y val="0"/>
          <c:w val="0.12191364166121832"/>
          <c:h val="0.10514015748031495"/>
        </c:manualLayout>
      </c:layout>
      <c:overlay val="0"/>
      <c:spPr>
        <a:solidFill>
          <a:schemeClr val="bg1"/>
        </a:solidFill>
        <a:ln w="4059">
          <a:solidFill>
            <a:schemeClr val="tx1"/>
          </a:solidFill>
          <a:prstDash val="solid"/>
        </a:ln>
      </c:spPr>
      <c:txPr>
        <a:bodyPr/>
        <a:lstStyle/>
        <a:p>
          <a:pPr>
            <a:defRPr sz="120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gradFill rotWithShape="0">
      <a:gsLst>
        <a:gs pos="0">
          <a:srgbClr xmlns:mc="http://schemas.openxmlformats.org/markup-compatibility/2006" xmlns:a14="http://schemas.microsoft.com/office/drawing/2010/main" val="FF0000" mc:Ignorable="a14" a14:legacySpreadsheetColorIndex="32"/>
        </a:gs>
        <a:gs pos="100000">
          <a:srgbClr xmlns:mc="http://schemas.openxmlformats.org/markup-compatibility/2006" xmlns:a14="http://schemas.microsoft.com/office/drawing/2010/main" val="000000" mc:Ignorable="a14" a14:legacySpreadsheetColorIndex="32">
            <a:gamma/>
            <a:shade val="46275"/>
            <a:invGamma/>
          </a:srgbClr>
        </a:gs>
      </a:gsLst>
      <a:lin ang="5400000" scaled="1"/>
    </a:gradFill>
    <a:ln>
      <a:noFill/>
    </a:ln>
  </c:spPr>
  <c:txPr>
    <a:bodyPr/>
    <a:lstStyle/>
    <a:p>
      <a:pPr>
        <a:defRPr sz="1310" b="0" i="0" u="none" strike="noStrike" baseline="0">
          <a:solidFill>
            <a:srgbClr val="CCCCFF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5"/>
      <c:hPercent val="5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4943639291465378"/>
          <c:y val="0.38554216867469882"/>
          <c:w val="0.29629629629629628"/>
          <c:h val="0.21686746987951808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ln w="36167">
              <a:noFill/>
            </a:ln>
          </c:spPr>
          <c:explosion val="23"/>
          <c:dPt>
            <c:idx val="0"/>
            <c:bubble3D val="0"/>
            <c:spPr>
              <a:solidFill>
                <a:srgbClr val="9999FF"/>
              </a:solidFill>
              <a:ln w="36167">
                <a:noFill/>
              </a:ln>
            </c:spPr>
          </c:dPt>
          <c:dPt>
            <c:idx val="1"/>
            <c:bubble3D val="0"/>
            <c:spPr>
              <a:solidFill>
                <a:srgbClr val="993366"/>
              </a:solidFill>
              <a:ln w="36167">
                <a:noFill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36167">
                <a:noFill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36167">
                <a:noFill/>
              </a:ln>
            </c:spPr>
          </c:dPt>
          <c:dPt>
            <c:idx val="4"/>
            <c:bubble3D val="0"/>
            <c:spPr>
              <a:solidFill>
                <a:srgbClr val="660066"/>
              </a:solidFill>
              <a:ln w="36167">
                <a:noFill/>
              </a:ln>
            </c:spPr>
          </c:dPt>
          <c:dPt>
            <c:idx val="5"/>
            <c:bubble3D val="0"/>
            <c:spPr>
              <a:solidFill>
                <a:srgbClr val="FF8080"/>
              </a:solidFill>
              <a:ln w="36167">
                <a:noFill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36167">
                <a:noFill/>
              </a:ln>
            </c:spPr>
          </c:dPt>
          <c:dPt>
            <c:idx val="7"/>
            <c:bubble3D val="0"/>
            <c:spPr>
              <a:solidFill>
                <a:srgbClr val="CCCCFF"/>
              </a:solidFill>
              <a:ln w="36167">
                <a:noFill/>
              </a:ln>
            </c:spPr>
          </c:dPt>
          <c:dPt>
            <c:idx val="8"/>
            <c:bubble3D val="0"/>
            <c:spPr>
              <a:solidFill>
                <a:srgbClr val="000080"/>
              </a:solidFill>
              <a:ln w="36167">
                <a:noFill/>
              </a:ln>
            </c:spPr>
          </c:dPt>
          <c:dPt>
            <c:idx val="9"/>
            <c:bubble3D val="0"/>
            <c:spPr>
              <a:solidFill>
                <a:srgbClr val="FF00FF"/>
              </a:solidFill>
              <a:ln w="36167">
                <a:noFill/>
              </a:ln>
            </c:spPr>
          </c:dPt>
          <c:dPt>
            <c:idx val="10"/>
            <c:bubble3D val="0"/>
            <c:spPr>
              <a:solidFill>
                <a:srgbClr val="FFFF00"/>
              </a:solidFill>
              <a:ln w="36167">
                <a:noFill/>
              </a:ln>
            </c:spPr>
          </c:dPt>
          <c:dPt>
            <c:idx val="11"/>
            <c:bubble3D val="0"/>
            <c:spPr>
              <a:solidFill>
                <a:srgbClr val="00FFFF"/>
              </a:solidFill>
              <a:ln w="36167">
                <a:noFill/>
              </a:ln>
            </c:spPr>
          </c:dPt>
          <c:dLbls>
            <c:dLbl>
              <c:idx val="0"/>
              <c:layout>
                <c:manualLayout>
                  <c:x val="-0.21924494603202691"/>
                  <c:y val="-0.1798082466254218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5.6147372379014418E-2"/>
                  <c:y val="-0.1987666971316085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0.20203413916659294"/>
                  <c:y val="-0.1775952615298087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0.16811841988852516"/>
                  <c:y val="1.2663456130483689E-3"/>
                </c:manualLayout>
              </c:layout>
              <c:tx>
                <c:rich>
                  <a:bodyPr/>
                  <a:lstStyle/>
                  <a:p>
                    <a:r>
                      <a:rPr lang="ru-RU" sz="1150" baseline="0" dirty="0"/>
                      <a:t>Вопросы здравоохранения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0.10319669591987141"/>
                  <c:y val="4.139289171692714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0.16232902769176336"/>
                  <c:y val="0.2324894544431946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7"/>
              <c:layout>
                <c:manualLayout>
                  <c:x val="5.3552099000265418E-2"/>
                  <c:y val="0.2816869375703037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8"/>
              <c:layout>
                <c:manualLayout>
                  <c:x val="-0.16312649296646903"/>
                  <c:y val="0.1860292463442069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9"/>
              <c:layout>
                <c:manualLayout>
                  <c:x val="-0.11831576793771566"/>
                  <c:y val="6.3651223284589423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0"/>
              <c:layout>
                <c:manualLayout>
                  <c:x val="-0.11249767760771477"/>
                  <c:y val="-0.1273282831833520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spPr>
              <a:noFill/>
              <a:ln w="36167">
                <a:noFill/>
              </a:ln>
            </c:spPr>
            <c:txPr>
              <a:bodyPr/>
              <a:lstStyle/>
              <a:p>
                <a:pPr>
                  <a:defRPr sz="1150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18083">
                  <a:solidFill>
                    <a:srgbClr val="000000"/>
                  </a:solidFill>
                  <a:prstDash val="solid"/>
                </a:ln>
              </c:spPr>
            </c:leaderLines>
          </c:dLbls>
          <c:cat>
            <c:strRef>
              <c:f>Sheet1!$B$1:$O$1</c:f>
              <c:strCache>
                <c:ptCount val="11"/>
                <c:pt idx="0">
                  <c:v>Труд и занятость населения</c:v>
                </c:pt>
                <c:pt idx="1">
                  <c:v>Пенсии. Пособия. Компенсационные выплаты</c:v>
                </c:pt>
                <c:pt idx="2">
                  <c:v>Социальное обслуживание. Материальная помощь</c:v>
                </c:pt>
                <c:pt idx="3">
                  <c:v>Образование</c:v>
                </c:pt>
                <c:pt idx="4">
                  <c:v>Здравоохранение</c:v>
                </c:pt>
                <c:pt idx="5">
                  <c:v>Строительство</c:v>
                </c:pt>
                <c:pt idx="6">
                  <c:v>Сельское хозяйство</c:v>
                </c:pt>
                <c:pt idx="7">
                  <c:v>Транспорт</c:v>
                </c:pt>
                <c:pt idx="8">
                  <c:v>Природные ресурсы и охрана окружающей природной среды</c:v>
                </c:pt>
                <c:pt idx="9">
                  <c:v>Обеспечение граждан жилищем, пользование жилищным фондом, социальные гарантии в жилищной сфере</c:v>
                </c:pt>
                <c:pt idx="10">
                  <c:v>Коммунальное хозяйство</c:v>
                </c:pt>
              </c:strCache>
            </c:strRef>
          </c:cat>
          <c:val>
            <c:numRef>
              <c:f>Sheet1!$B$2:$O$2</c:f>
              <c:numCache>
                <c:formatCode>General</c:formatCode>
                <c:ptCount val="11"/>
                <c:pt idx="0">
                  <c:v>112</c:v>
                </c:pt>
                <c:pt idx="1">
                  <c:v>38</c:v>
                </c:pt>
                <c:pt idx="2">
                  <c:v>163</c:v>
                </c:pt>
                <c:pt idx="3">
                  <c:v>89</c:v>
                </c:pt>
                <c:pt idx="4">
                  <c:v>142</c:v>
                </c:pt>
                <c:pt idx="5">
                  <c:v>126</c:v>
                </c:pt>
                <c:pt idx="6">
                  <c:v>89</c:v>
                </c:pt>
                <c:pt idx="7">
                  <c:v>102</c:v>
                </c:pt>
                <c:pt idx="8">
                  <c:v>73</c:v>
                </c:pt>
                <c:pt idx="9">
                  <c:v>520</c:v>
                </c:pt>
                <c:pt idx="10">
                  <c:v>490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 w="36167">
          <a:noFill/>
        </a:ln>
      </c:spPr>
    </c:plotArea>
    <c:plotVisOnly val="1"/>
    <c:dispBlanksAs val="zero"/>
    <c:showDLblsOverMax val="0"/>
  </c:chart>
  <c:spPr>
    <a:solidFill>
      <a:srgbClr val="CC99FF"/>
    </a:solidFill>
    <a:ln w="4521">
      <a:solidFill>
        <a:srgbClr val="000000"/>
      </a:solidFill>
      <a:prstDash val="solid"/>
    </a:ln>
    <a:effectLst>
      <a:outerShdw dist="35921" dir="2700000" algn="br">
        <a:srgbClr val="000000"/>
      </a:outerShdw>
    </a:effectLst>
  </c:spPr>
  <c:txPr>
    <a:bodyPr/>
    <a:lstStyle/>
    <a:p>
      <a:pPr>
        <a:defRPr sz="1424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0512540894220284E-2"/>
          <c:y val="2.6378896882494004E-2"/>
          <c:w val="0.8854961832061069"/>
          <c:h val="0.8105515587529975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письменные </c:v>
                </c:pt>
              </c:strCache>
            </c:strRef>
          </c:tx>
          <c:spPr>
            <a:solidFill>
              <a:schemeClr val="accent1"/>
            </a:solidFill>
            <a:ln w="38037">
              <a:solidFill>
                <a:srgbClr val="FF0000"/>
              </a:solidFill>
              <a:prstDash val="solid"/>
            </a:ln>
          </c:spPr>
          <c:invertIfNegative val="0"/>
          <c:dLbls>
            <c:txPr>
              <a:bodyPr/>
              <a:lstStyle/>
              <a:p>
                <a:pPr>
                  <a:defRPr baseline="0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Sheet1!$B$1:$M$1</c:f>
              <c:strCache>
                <c:ptCount val="3"/>
                <c:pt idx="0">
                  <c:v>1 квартал</c:v>
                </c:pt>
                <c:pt idx="1">
                  <c:v>2 квартал</c:v>
                </c:pt>
                <c:pt idx="2">
                  <c:v>3 квартал</c:v>
                </c:pt>
              </c:strCache>
            </c:strRef>
          </c:cat>
          <c:val>
            <c:numRef>
              <c:f>Sheet1!$B$2:$M$2</c:f>
              <c:numCache>
                <c:formatCode>General</c:formatCode>
                <c:ptCount val="12"/>
                <c:pt idx="0">
                  <c:v>768</c:v>
                </c:pt>
                <c:pt idx="1">
                  <c:v>830</c:v>
                </c:pt>
                <c:pt idx="2">
                  <c:v>855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устные </c:v>
                </c:pt>
              </c:strCache>
            </c:strRef>
          </c:tx>
          <c:spPr>
            <a:solidFill>
              <a:schemeClr val="accent2"/>
            </a:solidFill>
            <a:ln w="38037">
              <a:solidFill>
                <a:srgbClr val="FFFF00"/>
              </a:solidFill>
              <a:prstDash val="solid"/>
            </a:ln>
          </c:spPr>
          <c:invertIfNegative val="0"/>
          <c:dLbls>
            <c:txPr>
              <a:bodyPr/>
              <a:lstStyle/>
              <a:p>
                <a:pPr>
                  <a:defRPr baseline="0">
                    <a:solidFill>
                      <a:srgbClr val="FFFF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Sheet1!$B$1:$M$1</c:f>
              <c:strCache>
                <c:ptCount val="3"/>
                <c:pt idx="0">
                  <c:v>1 квартал</c:v>
                </c:pt>
                <c:pt idx="1">
                  <c:v>2 квартал</c:v>
                </c:pt>
                <c:pt idx="2">
                  <c:v>3 квартал</c:v>
                </c:pt>
              </c:strCache>
            </c:strRef>
          </c:cat>
          <c:val>
            <c:numRef>
              <c:f>Sheet1!$B$3:$M$3</c:f>
              <c:numCache>
                <c:formatCode>General</c:formatCode>
                <c:ptCount val="12"/>
                <c:pt idx="0">
                  <c:v>115</c:v>
                </c:pt>
                <c:pt idx="1">
                  <c:v>150</c:v>
                </c:pt>
                <c:pt idx="2">
                  <c:v>150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251840"/>
        <c:axId val="31253632"/>
      </c:barChart>
      <c:catAx>
        <c:axId val="312518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75" b="1" i="1" u="none" strike="noStrike" baseline="0">
                <a:solidFill>
                  <a:srgbClr val="FFFFFF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31253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1253632"/>
        <c:scaling>
          <c:orientation val="minMax"/>
        </c:scaling>
        <c:delete val="0"/>
        <c:axPos val="b"/>
        <c:majorGridlines>
          <c:spPr>
            <a:ln w="12679">
              <a:solidFill>
                <a:srgbClr val="FF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9510">
            <a:noFill/>
          </a:ln>
        </c:spPr>
        <c:txPr>
          <a:bodyPr rot="0" vert="horz"/>
          <a:lstStyle/>
          <a:p>
            <a:pPr>
              <a:defRPr sz="975" b="1" i="1" u="none" strike="noStrike" baseline="0">
                <a:solidFill>
                  <a:srgbClr val="FFFFFF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31251840"/>
        <c:crosses val="autoZero"/>
        <c:crossBetween val="between"/>
      </c:valAx>
      <c:spPr>
        <a:noFill/>
        <a:ln w="25399">
          <a:noFill/>
        </a:ln>
      </c:spPr>
    </c:plotArea>
    <c:legend>
      <c:legendPos val="b"/>
      <c:layout>
        <c:manualLayout>
          <c:xMode val="edge"/>
          <c:yMode val="edge"/>
          <c:x val="0.4307524441540877"/>
          <c:y val="0.93525186755501721"/>
          <c:w val="0.20174477644442917"/>
          <c:h val="5.7554007672117935E-2"/>
        </c:manualLayout>
      </c:layout>
      <c:overlay val="0"/>
      <c:spPr>
        <a:noFill/>
        <a:ln w="3170">
          <a:solidFill>
            <a:schemeClr val="tx1"/>
          </a:solidFill>
          <a:prstDash val="solid"/>
        </a:ln>
      </c:spPr>
      <c:txPr>
        <a:bodyPr/>
        <a:lstStyle/>
        <a:p>
          <a:pPr>
            <a:defRPr sz="894" b="1" i="1" u="none" strike="noStrike" baseline="0">
              <a:solidFill>
                <a:srgbClr val="FFFFFF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000000"/>
    </a:solidFill>
    <a:ln>
      <a:noFill/>
    </a:ln>
  </c:spPr>
  <c:txPr>
    <a:bodyPr/>
    <a:lstStyle/>
    <a:p>
      <a:pPr>
        <a:defRPr sz="97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view3D>
      <c:rotX val="15"/>
      <c:hPercent val="4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908084163898119E-2"/>
          <c:y val="2.1479713603818614E-2"/>
          <c:w val="0.92801771871539318"/>
          <c:h val="0.7923627684964200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2014 год</c:v>
                </c:pt>
              </c:strCache>
            </c:strRef>
          </c:tx>
          <c:spPr>
            <a:ln w="0"/>
          </c:spPr>
          <c:invertIfNegative val="0"/>
          <c:cat>
            <c:strRef>
              <c:f>Sheet1!$B$1:$R$1</c:f>
              <c:strCache>
                <c:ptCount val="3"/>
                <c:pt idx="0">
                  <c:v>1 квартал</c:v>
                </c:pt>
                <c:pt idx="1">
                  <c:v>2 квартал</c:v>
                </c:pt>
                <c:pt idx="2">
                  <c:v>3 квартал</c:v>
                </c:pt>
              </c:strCache>
            </c:strRef>
          </c:cat>
          <c:val>
            <c:numRef>
              <c:f>Sheet1!$B$2:$R$2</c:f>
              <c:numCache>
                <c:formatCode>General</c:formatCode>
                <c:ptCount val="12"/>
                <c:pt idx="0">
                  <c:v>2.7</c:v>
                </c:pt>
                <c:pt idx="1">
                  <c:v>3</c:v>
                </c:pt>
                <c:pt idx="2">
                  <c:v>3.1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2013 год</c:v>
                </c:pt>
              </c:strCache>
            </c:strRef>
          </c:tx>
          <c:invertIfNegative val="0"/>
          <c:cat>
            <c:strRef>
              <c:f>Sheet1!$B$1:$R$1</c:f>
              <c:strCache>
                <c:ptCount val="3"/>
                <c:pt idx="0">
                  <c:v>1 квартал</c:v>
                </c:pt>
                <c:pt idx="1">
                  <c:v>2 квартал</c:v>
                </c:pt>
                <c:pt idx="2">
                  <c:v>3 квартал</c:v>
                </c:pt>
              </c:strCache>
            </c:strRef>
          </c:cat>
          <c:val>
            <c:numRef>
              <c:f>Sheet1!$B$3:$R$3</c:f>
              <c:numCache>
                <c:formatCode>General</c:formatCode>
                <c:ptCount val="12"/>
                <c:pt idx="0">
                  <c:v>3.2</c:v>
                </c:pt>
                <c:pt idx="1">
                  <c:v>3.7</c:v>
                </c:pt>
                <c:pt idx="2">
                  <c:v>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70"/>
        <c:shape val="box"/>
        <c:axId val="30890624"/>
        <c:axId val="30916992"/>
        <c:axId val="0"/>
      </c:bar3DChart>
      <c:catAx>
        <c:axId val="30890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 sz="1200" baseline="0"/>
            </a:pPr>
            <a:endParaRPr lang="ru-RU"/>
          </a:p>
        </c:txPr>
        <c:crossAx val="30916992"/>
        <c:crosses val="autoZero"/>
        <c:auto val="1"/>
        <c:lblAlgn val="ctr"/>
        <c:lblOffset val="100"/>
        <c:noMultiLvlLbl val="0"/>
      </c:catAx>
      <c:valAx>
        <c:axId val="309169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308906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5105200478702703"/>
          <c:y val="0.90214794064203518"/>
          <c:w val="0.31915194801393321"/>
          <c:h val="8.3107931476488456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158730158730157"/>
          <c:y val="6.7146282973621102E-2"/>
          <c:w val="0.39841269841269839"/>
          <c:h val="0.60191846522781778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5942">
              <a:solidFill>
                <a:schemeClr val="tx1"/>
              </a:solidFill>
              <a:prstDash val="solid"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chemeClr val="accent2"/>
              </a:solidFill>
              <a:ln w="15942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6600"/>
              </a:solidFill>
              <a:ln w="15942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chemeClr val="folHlink"/>
              </a:solidFill>
              <a:ln w="15942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chemeClr val="bg2"/>
              </a:solidFill>
              <a:ln w="15942">
                <a:solidFill>
                  <a:schemeClr val="tx1"/>
                </a:solidFill>
                <a:prstDash val="solid"/>
              </a:ln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Sheet1!$B$1:$I$1</c:f>
              <c:strCache>
                <c:ptCount val="5"/>
                <c:pt idx="0">
                  <c:v>разъяснено</c:v>
                </c:pt>
                <c:pt idx="1">
                  <c:v>меры приняты</c:v>
                </c:pt>
                <c:pt idx="2">
                  <c:v>в процессе</c:v>
                </c:pt>
                <c:pt idx="3">
                  <c:v>решено</c:v>
                </c:pt>
                <c:pt idx="4">
                  <c:v>отказано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5"/>
                <c:pt idx="0">
                  <c:v>613</c:v>
                </c:pt>
                <c:pt idx="1">
                  <c:v>103</c:v>
                </c:pt>
                <c:pt idx="2">
                  <c:v>226</c:v>
                </c:pt>
                <c:pt idx="3">
                  <c:v>31</c:v>
                </c:pt>
                <c:pt idx="4">
                  <c:v>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31883">
          <a:noFill/>
        </a:ln>
      </c:spPr>
    </c:plotArea>
    <c:legend>
      <c:legendPos val="b"/>
      <c:layout>
        <c:manualLayout>
          <c:xMode val="edge"/>
          <c:yMode val="edge"/>
          <c:x val="0.15714285714285714"/>
          <c:y val="0.73381294964028776"/>
          <c:w val="0.68253968253968256"/>
          <c:h val="0.25899280575539568"/>
        </c:manualLayout>
      </c:layout>
      <c:overlay val="0"/>
      <c:spPr>
        <a:noFill/>
        <a:ln w="3985">
          <a:solidFill>
            <a:schemeClr val="tx1"/>
          </a:solidFill>
          <a:prstDash val="solid"/>
        </a:ln>
      </c:spPr>
      <c:txPr>
        <a:bodyPr/>
        <a:lstStyle/>
        <a:p>
          <a:pPr>
            <a:defRPr sz="2077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25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41" cy="4962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60" y="1"/>
            <a:ext cx="2946341" cy="4962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31887C6-A30B-4F57-833D-EA86A99D17DB}" type="datetimeFigureOut">
              <a:rPr lang="ru-RU"/>
              <a:pPr>
                <a:defRPr/>
              </a:pPr>
              <a:t>07.10.2014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5" y="4715180"/>
            <a:ext cx="5437825" cy="44678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360"/>
            <a:ext cx="2946341" cy="4962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60" y="9430360"/>
            <a:ext cx="2946341" cy="4962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06C4BFE-BC22-4B28-B258-B6FBCA36ED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6395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571395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734B8-E2FE-4E0A-95A7-A556DBB495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395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480208-8CCB-45BB-B2ED-F32FC6FCA0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634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BDB6B-CF47-4714-ADEF-DEFACBF3C3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594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301625" y="1676400"/>
            <a:ext cx="8540750" cy="442277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03F9E-E299-40E0-904F-1E3A78C7C5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787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06218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606219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BCEAB7-8BCB-4B6C-9E90-41BDE6DBEF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7062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6AD84-76BC-4B0D-AD1E-B00C34F725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899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5C43F-14F0-492D-B2ED-7438379CD6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320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5255B-B799-4DB9-B27F-7DD52CCE90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8024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F4BB8-A6C0-4596-AB2E-29A94CA7A6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7990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C899D-84D5-4ECB-A172-D4041934C2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2196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AF9E2-F984-4DE1-8563-77F4AD63A8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95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32D37-F01A-4571-AFF4-B11D101422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7825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CFBDE-7596-40D1-BD20-A8C24BDC64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607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BCFD7-A9E1-4E57-A2D2-861895D374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6671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1C1B0-CFE5-488A-9C22-A2C63FFA1E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2420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68566-2BFD-4B7B-A2D3-DF11F6F1DE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6877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DABAF-DA82-4876-BD3E-6154F8F3EA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3361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00 w 5184"/>
                  <a:gd name="T3" fmla="*/ 3159 h 3159"/>
                  <a:gd name="T4" fmla="*/ 5200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8 w 556"/>
                  <a:gd name="T5" fmla="*/ 3159 h 3159"/>
                  <a:gd name="T6" fmla="*/ 558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2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2 w 251"/>
                <a:gd name="T7" fmla="*/ 12 h 12"/>
                <a:gd name="T8" fmla="*/ 252 w 251"/>
                <a:gd name="T9" fmla="*/ 0 h 12"/>
                <a:gd name="T10" fmla="*/ 252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351 w 251"/>
                <a:gd name="T5" fmla="*/ 12 h 12"/>
                <a:gd name="T6" fmla="*/ 3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65025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65025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46A67E6-0B96-4B7A-83A5-ED99FF1D51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6329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EF32E-FC5A-4B4B-80D5-0AA474A7CA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0087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A3232-BC6D-412D-B4D3-4831845D6E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2924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9E104-047A-4BEE-A0D9-72A42D78C2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834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75B8A-DD24-4E9A-A904-373C736236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308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3F409-7988-4C59-825E-A5D3A475FC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974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D10B1-8D3F-45C7-9F8E-2A8088904B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23094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991B7-BF40-4253-B998-C65D65B71E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4070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59FEC-CB5D-430B-82EE-AE3DD1EDF1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3802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A3CDD-9AFE-46EE-95C4-D3EBA2C425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4528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3694B-E7DA-443A-AC20-D78E0F68B6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7573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95373-20EC-4786-9740-D7E988734B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1254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AC6BC4-0DD0-410E-84E7-E11F180B307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A04E7F-7BCF-4C9D-BC7D-4FAD50735DC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7F35BE-91E2-4685-BE6E-94AC4D05986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44EEAA-33B3-485D-AF94-CB482B89F7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E1A4C-8D33-4661-B79A-8D8E157C2A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2225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390297-1139-4019-BA35-67304A7CA0B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251D95-CF03-41C0-9676-11A2227009B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F11-66CB-44B6-B5C2-E96CB79DA31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D66B41-91AC-4773-AB1E-79D1E4792F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23959B-6567-4CA3-BA81-36F5643DD6A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A5A399-8028-4121-B906-1D062DD6B1D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95FF1-0D07-456B-AB64-97B9C434BFC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30725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E4C8D-6CEB-4BEA-A44A-8BA2CA9424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04000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AC6BC4-0DD0-410E-84E7-E11F180B307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A04E7F-7BCF-4C9D-BC7D-4FAD50735DC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EE4D2-2511-4A23-80CE-5B6EC5C109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85131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7F35BE-91E2-4685-BE6E-94AC4D05986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44EEAA-33B3-485D-AF94-CB482B89F7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390297-1139-4019-BA35-67304A7CA0B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251D95-CF03-41C0-9676-11A2227009B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F11-66CB-44B6-B5C2-E96CB79DA31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D66B41-91AC-4773-AB1E-79D1E4792F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23959B-6567-4CA3-BA81-36F5643DD6A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A5A399-8028-4121-B906-1D062DD6B1D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95FF1-0D07-456B-AB64-97B9C434BFC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2392C-A514-4E2D-BB48-885A3D6B9C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17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C723A-08AE-4EF5-98CE-20147B91E0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104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112CD-C5AE-4D7E-B8A7-CA9BEC7841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840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69E22-F5FB-4123-BD00-96E9882038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921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70371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70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70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70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F0BB82B8-6999-4471-A0A4-BA8432E237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95" r:id="rId1"/>
    <p:sldLayoutId id="2147484096" r:id="rId2"/>
    <p:sldLayoutId id="2147484097" r:id="rId3"/>
    <p:sldLayoutId id="2147484098" r:id="rId4"/>
    <p:sldLayoutId id="2147484099" r:id="rId5"/>
    <p:sldLayoutId id="2147484100" r:id="rId6"/>
    <p:sldLayoutId id="2147484101" r:id="rId7"/>
    <p:sldLayoutId id="2147484102" r:id="rId8"/>
    <p:sldLayoutId id="2147484103" r:id="rId9"/>
    <p:sldLayoutId id="2147484104" r:id="rId10"/>
    <p:sldLayoutId id="2147484105" r:id="rId11"/>
    <p:sldLayoutId id="214748410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60518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0518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0518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0519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0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1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2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0519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0519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0519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519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519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EE72C738-CB37-46D8-9945-560A8B553B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7" r:id="rId1"/>
    <p:sldLayoutId id="2147484107" r:id="rId2"/>
    <p:sldLayoutId id="2147484108" r:id="rId3"/>
    <p:sldLayoutId id="2147484109" r:id="rId4"/>
    <p:sldLayoutId id="2147484110" r:id="rId5"/>
    <p:sldLayoutId id="2147484111" r:id="rId6"/>
    <p:sldLayoutId id="2147484112" r:id="rId7"/>
    <p:sldLayoutId id="2147484113" r:id="rId8"/>
    <p:sldLayoutId id="2147484114" r:id="rId9"/>
    <p:sldLayoutId id="2147484115" r:id="rId10"/>
    <p:sldLayoutId id="2147484116" r:id="rId11"/>
    <p:sldLayoutId id="2147484117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3080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00 w 5184"/>
                <a:gd name="T3" fmla="*/ 3159 h 3159"/>
                <a:gd name="T4" fmla="*/ 5200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1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8 w 556"/>
                <a:gd name="T5" fmla="*/ 3159 h 3159"/>
                <a:gd name="T6" fmla="*/ 558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082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3083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4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5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39 w 4724"/>
                  <a:gd name="T7" fmla="*/ 12 h 12"/>
                  <a:gd name="T8" fmla="*/ 4739 w 4724"/>
                  <a:gd name="T9" fmla="*/ 0 h 12"/>
                  <a:gd name="T10" fmla="*/ 47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6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7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922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89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351 w 251"/>
                  <a:gd name="T5" fmla="*/ 12 h 12"/>
                  <a:gd name="T6" fmla="*/ 3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90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2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2 w 251"/>
                  <a:gd name="T7" fmla="*/ 12 h 12"/>
                  <a:gd name="T8" fmla="*/ 252 w 251"/>
                  <a:gd name="T9" fmla="*/ 0 h 12"/>
                  <a:gd name="T10" fmla="*/ 252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923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64923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4923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4923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923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923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D32A076-1640-4848-A6F0-456F8C7220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38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0BB82B8-6999-4471-A0A4-BA8432E237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3" r:id="rId1"/>
    <p:sldLayoutId id="2147484234" r:id="rId2"/>
    <p:sldLayoutId id="2147484235" r:id="rId3"/>
    <p:sldLayoutId id="2147484236" r:id="rId4"/>
    <p:sldLayoutId id="2147484237" r:id="rId5"/>
    <p:sldLayoutId id="2147484238" r:id="rId6"/>
    <p:sldLayoutId id="2147484239" r:id="rId7"/>
    <p:sldLayoutId id="2147484240" r:id="rId8"/>
    <p:sldLayoutId id="2147484241" r:id="rId9"/>
    <p:sldLayoutId id="2147484242" r:id="rId10"/>
    <p:sldLayoutId id="2147484243" r:id="rId11"/>
    <p:sldLayoutId id="2147484244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0BB82B8-6999-4471-A0A4-BA8432E237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46" r:id="rId1"/>
    <p:sldLayoutId id="2147484247" r:id="rId2"/>
    <p:sldLayoutId id="2147484248" r:id="rId3"/>
    <p:sldLayoutId id="2147484249" r:id="rId4"/>
    <p:sldLayoutId id="2147484250" r:id="rId5"/>
    <p:sldLayoutId id="2147484251" r:id="rId6"/>
    <p:sldLayoutId id="2147484252" r:id="rId7"/>
    <p:sldLayoutId id="2147484253" r:id="rId8"/>
    <p:sldLayoutId id="2147484254" r:id="rId9"/>
    <p:sldLayoutId id="2147484255" r:id="rId10"/>
    <p:sldLayoutId id="2147484256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6096000"/>
            <a:ext cx="7239000" cy="609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1400" b="1" dirty="0" smtClean="0"/>
              <a:t>Главное контрольное управление Губернатора и Правительства Камчатского края</a:t>
            </a:r>
          </a:p>
          <a:p>
            <a:pPr>
              <a:lnSpc>
                <a:spcPct val="80000"/>
              </a:lnSpc>
            </a:pPr>
            <a:r>
              <a:rPr lang="ru-RU" sz="1400" b="1" dirty="0" smtClean="0"/>
              <a:t>Отдел по организации работы с обращениями граждан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2209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i="1" dirty="0">
                <a:solidFill>
                  <a:srgbClr val="FF0000"/>
                </a:solidFill>
                <a:latin typeface="Copperplate Gothic Bold" pitchFamily="34" charset="0"/>
              </a:rPr>
              <a:t>Информационно-статистический обзор обращений граждан, поступивших в </a:t>
            </a:r>
            <a:r>
              <a:rPr lang="ru-RU" sz="3200" i="1" dirty="0" smtClean="0">
                <a:solidFill>
                  <a:srgbClr val="FF0000"/>
                </a:solidFill>
                <a:latin typeface="Copperplate Gothic Bold" pitchFamily="34" charset="0"/>
              </a:rPr>
              <a:t>3 квартале 2014 </a:t>
            </a:r>
            <a:r>
              <a:rPr lang="ru-RU" sz="3200" i="1" dirty="0">
                <a:solidFill>
                  <a:srgbClr val="FF0000"/>
                </a:solidFill>
                <a:latin typeface="Copperplate Gothic Bold" pitchFamily="34" charset="0"/>
              </a:rPr>
              <a:t>года</a:t>
            </a:r>
            <a:r>
              <a:rPr lang="ru-RU" sz="3200" i="1" dirty="0">
                <a:solidFill>
                  <a:srgbClr val="FF99FF"/>
                </a:solidFill>
                <a:latin typeface="Copperplate Gothic Bold" pitchFamily="34" charset="0"/>
              </a:rPr>
              <a:t/>
            </a:r>
            <a:br>
              <a:rPr lang="ru-RU" sz="3200" i="1" dirty="0">
                <a:solidFill>
                  <a:srgbClr val="FF99FF"/>
                </a:solidFill>
                <a:latin typeface="Copperplate Gothic Bold" pitchFamily="34" charset="0"/>
              </a:rPr>
            </a:br>
            <a:endParaRPr lang="ru-RU" sz="36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274638"/>
            <a:ext cx="8305800" cy="1630362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dirty="0" smtClean="0"/>
              <a:t>И Н Ф О Р М А Ц И Я</a:t>
            </a:r>
            <a:br>
              <a:rPr lang="ru-RU" sz="2000" dirty="0" smtClean="0"/>
            </a:br>
            <a:r>
              <a:rPr lang="ru-RU" sz="2000" dirty="0" smtClean="0"/>
              <a:t>о работе с обращениями граждан, поступивших на имя Губернатора Камчатского края, Первого вице-губернатора Камчатского края, вице-губернатора Камчатского края, заместителей Председателя Правительства Камчатского края</a:t>
            </a:r>
          </a:p>
        </p:txBody>
      </p:sp>
      <p:sp>
        <p:nvSpPr>
          <p:cNvPr id="10137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2212975"/>
            <a:ext cx="8534400" cy="3883025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rgbClr val="FF0000"/>
                </a:solidFill>
              </a:rPr>
              <a:t>С 01.01.2014 по 30.09.2014 поступило 2868 обращений граждан,</a:t>
            </a:r>
            <a:r>
              <a:rPr lang="ru-RU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800" dirty="0" smtClean="0">
                <a:solidFill>
                  <a:srgbClr val="FFCCFF"/>
                </a:solidFill>
              </a:rPr>
              <a:t>за аналогичный период 2013 года поступило</a:t>
            </a:r>
            <a:r>
              <a:rPr lang="ru-RU" sz="2800" dirty="0" smtClean="0">
                <a:solidFill>
                  <a:srgbClr val="FFFF00"/>
                </a:solidFill>
              </a:rPr>
              <a:t> 3094  </a:t>
            </a:r>
            <a:r>
              <a:rPr lang="ru-RU" sz="2800" dirty="0" smtClean="0">
                <a:solidFill>
                  <a:srgbClr val="FFCCFF"/>
                </a:solidFill>
              </a:rPr>
              <a:t>обращения граждан (количество обращений уменьшилось на </a:t>
            </a:r>
            <a:r>
              <a:rPr lang="ru-RU" sz="2800" dirty="0" smtClean="0">
                <a:solidFill>
                  <a:srgbClr val="FF0000"/>
                </a:solidFill>
              </a:rPr>
              <a:t>7 </a:t>
            </a:r>
            <a:r>
              <a:rPr lang="ru-RU" sz="2800" dirty="0" smtClean="0">
                <a:solidFill>
                  <a:srgbClr val="FFCCFF"/>
                </a:solidFill>
              </a:rPr>
              <a:t>%)</a:t>
            </a:r>
          </a:p>
          <a:p>
            <a:pPr eaLnBrk="1" hangingPunct="1">
              <a:defRPr/>
            </a:pPr>
            <a:r>
              <a:rPr lang="ru-RU" sz="2800" dirty="0" smtClean="0">
                <a:solidFill>
                  <a:srgbClr val="FF0000"/>
                </a:solidFill>
              </a:rPr>
              <a:t>В 3 квартале 2014 поступило 1005 обращений, </a:t>
            </a:r>
            <a:r>
              <a:rPr lang="ru-RU" sz="2800" dirty="0" smtClean="0">
                <a:solidFill>
                  <a:srgbClr val="FFCCFF"/>
                </a:solidFill>
              </a:rPr>
              <a:t>за аналогичный период 2013 года поступило </a:t>
            </a:r>
            <a:r>
              <a:rPr lang="ru-RU" sz="2800" dirty="0" smtClean="0">
                <a:solidFill>
                  <a:srgbClr val="FF0000"/>
                </a:solidFill>
              </a:rPr>
              <a:t>909 </a:t>
            </a:r>
            <a:r>
              <a:rPr lang="ru-RU" sz="2800" dirty="0" smtClean="0">
                <a:solidFill>
                  <a:srgbClr val="FFCCFF"/>
                </a:solidFill>
              </a:rPr>
              <a:t>обращений граждан (количество обращений увеличилось на </a:t>
            </a:r>
            <a:r>
              <a:rPr lang="ru-RU" sz="2800" dirty="0" smtClean="0">
                <a:solidFill>
                  <a:srgbClr val="FF0000"/>
                </a:solidFill>
              </a:rPr>
              <a:t>11 </a:t>
            </a:r>
            <a:r>
              <a:rPr lang="ru-RU" sz="2800" dirty="0" smtClean="0">
                <a:solidFill>
                  <a:srgbClr val="FFCCFF"/>
                </a:solidFill>
              </a:rPr>
              <a:t>%)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dirty="0" smtClean="0">
              <a:solidFill>
                <a:srgbClr val="FFCC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900" b="1" i="1">
                <a:latin typeface="GulimChe" pitchFamily="49" charset="-127"/>
              </a:rPr>
              <a:t>Количество обращений поступивших в 2014 году по сравнению с обращениями, поступившими в 2013 году, с распределением по районам Камчатского края.</a:t>
            </a:r>
            <a:r>
              <a:rPr lang="ru-RU" sz="1900" i="1">
                <a:effectLst>
                  <a:outerShdw blurRad="38100" dist="38100" dir="2700000" algn="tl">
                    <a:srgbClr val="000000"/>
                  </a:outerShdw>
                </a:effectLst>
                <a:latin typeface="GulimChe" pitchFamily="49" charset="-127"/>
              </a:rPr>
              <a:t> </a:t>
            </a:r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696502746"/>
              </p:ext>
            </p:extLst>
          </p:nvPr>
        </p:nvGraphicFramePr>
        <p:xfrm>
          <a:off x="152400" y="1415632"/>
          <a:ext cx="8839200" cy="544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Поступление, рассмотрение и направление по компетенции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обращений граждан в 3 квартале 2014 года</a:t>
            </a:r>
          </a:p>
        </p:txBody>
      </p:sp>
      <p:sp>
        <p:nvSpPr>
          <p:cNvPr id="3" name="Documents"/>
          <p:cNvSpPr>
            <a:spLocks noGrp="1" noEditPoints="1" noChangeArrowheads="1"/>
          </p:cNvSpPr>
          <p:nvPr>
            <p:ph type="body" idx="1"/>
          </p:nvPr>
        </p:nvSpPr>
        <p:spPr>
          <a:xfrm>
            <a:off x="1204913" y="3683000"/>
            <a:ext cx="2090737" cy="1447800"/>
          </a:xfrm>
          <a:custGeom>
            <a:avLst/>
            <a:gdLst>
              <a:gd name="T0" fmla="*/ 0 w 21600"/>
              <a:gd name="T1" fmla="*/ 27006463 h 21600"/>
              <a:gd name="T2" fmla="*/ 47420892 w 21600"/>
              <a:gd name="T3" fmla="*/ 0 h 21600"/>
              <a:gd name="T4" fmla="*/ 296079927 w 21600"/>
              <a:gd name="T5" fmla="*/ 181598893 h 21600"/>
              <a:gd name="T6" fmla="*/ 272848013 w 21600"/>
              <a:gd name="T7" fmla="*/ 194967011 h 21600"/>
              <a:gd name="T8" fmla="*/ 249629838 w 21600"/>
              <a:gd name="T9" fmla="*/ 208605298 h 21600"/>
              <a:gd name="T10" fmla="*/ 272848013 w 21600"/>
              <a:gd name="T11" fmla="*/ 13773308 h 21600"/>
              <a:gd name="T12" fmla="*/ 249629838 w 21600"/>
              <a:gd name="T13" fmla="*/ 27006463 h 21600"/>
              <a:gd name="T14" fmla="*/ 22493530 w 21600"/>
              <a:gd name="T15" fmla="*/ 13773308 h 21600"/>
              <a:gd name="T16" fmla="*/ 295355137 w 21600"/>
              <a:gd name="T17" fmla="*/ 0 h 21600"/>
              <a:gd name="T18" fmla="*/ 147677705 w 21600"/>
              <a:gd name="T19" fmla="*/ 0 h 21600"/>
              <a:gd name="T20" fmla="*/ 0 w 21600"/>
              <a:gd name="T21" fmla="*/ 104167681 h 21600"/>
              <a:gd name="T22" fmla="*/ 295355137 w 21600"/>
              <a:gd name="T23" fmla="*/ 104167681 h 216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1645 w 21600"/>
              <a:gd name="T37" fmla="*/ 4171 h 21600"/>
              <a:gd name="T38" fmla="*/ 16522 w 21600"/>
              <a:gd name="T39" fmla="*/ 17314 h 2160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CCECFF"/>
              </a:gs>
              <a:gs pos="100000">
                <a:schemeClr val="bg1"/>
              </a:gs>
            </a:gsLst>
            <a:lin ang="0" scaled="1"/>
          </a:gradFill>
          <a:ln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993366"/>
                </a:solidFill>
                <a:effectLst/>
              </a:rPr>
              <a:t> </a:t>
            </a:r>
            <a:r>
              <a:rPr lang="ru-RU" sz="1400" b="1" dirty="0" smtClean="0">
                <a:solidFill>
                  <a:srgbClr val="D60093"/>
                </a:solidFill>
                <a:effectLst/>
              </a:rPr>
              <a:t>Интернет</a:t>
            </a:r>
            <a:r>
              <a:rPr lang="ru-RU" sz="1400" b="1" dirty="0" smtClean="0">
                <a:solidFill>
                  <a:srgbClr val="993366"/>
                </a:solidFill>
                <a:effectLst/>
              </a:rPr>
              <a:t>      </a:t>
            </a:r>
          </a:p>
          <a:p>
            <a:pPr algn="ctr" eaLnBrk="1" hangingPunct="1">
              <a:lnSpc>
                <a:spcPct val="80000"/>
              </a:lnSpc>
              <a:defRPr/>
            </a:pPr>
            <a:endParaRPr lang="ru-RU" sz="1400" b="1" dirty="0" smtClean="0">
              <a:solidFill>
                <a:srgbClr val="993366"/>
              </a:solidFill>
              <a:effectLst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200" b="1" dirty="0" smtClean="0">
                <a:solidFill>
                  <a:srgbClr val="660066"/>
                </a:solidFill>
                <a:effectLst/>
              </a:rPr>
              <a:t>414 (41%)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200" b="1" dirty="0" smtClean="0">
                <a:solidFill>
                  <a:srgbClr val="660066"/>
                </a:solidFill>
                <a:effectLst/>
              </a:rPr>
              <a:t> обращений</a:t>
            </a:r>
            <a:r>
              <a:rPr lang="ru-RU" sz="1400" b="1" dirty="0" smtClean="0">
                <a:solidFill>
                  <a:schemeClr val="bg2"/>
                </a:solidFill>
                <a:effectLst/>
              </a:rPr>
              <a:t>  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ru-RU" sz="1400" dirty="0" smtClean="0">
                <a:solidFill>
                  <a:srgbClr val="993366"/>
                </a:solidFill>
              </a:rPr>
              <a:t>      </a:t>
            </a:r>
          </a:p>
        </p:txBody>
      </p:sp>
      <p:sp>
        <p:nvSpPr>
          <p:cNvPr id="2" name="Documents"/>
          <p:cNvSpPr>
            <a:spLocks noEditPoints="1" noChangeArrowheads="1"/>
          </p:cNvSpPr>
          <p:nvPr/>
        </p:nvSpPr>
        <p:spPr bwMode="auto">
          <a:xfrm>
            <a:off x="228600" y="1828800"/>
            <a:ext cx="3117850" cy="1295400"/>
          </a:xfrm>
          <a:custGeom>
            <a:avLst/>
            <a:gdLst>
              <a:gd name="T0" fmla="*/ 0 w 21600"/>
              <a:gd name="T1" fmla="*/ 242623 h 21600"/>
              <a:gd name="T2" fmla="*/ 450886 w 21600"/>
              <a:gd name="T3" fmla="*/ 0 h 21600"/>
              <a:gd name="T4" fmla="*/ 2815179 w 21600"/>
              <a:gd name="T5" fmla="*/ 1631466 h 21600"/>
              <a:gd name="T6" fmla="*/ 2594286 w 21600"/>
              <a:gd name="T7" fmla="*/ 1751565 h 21600"/>
              <a:gd name="T8" fmla="*/ 2373524 w 21600"/>
              <a:gd name="T9" fmla="*/ 1874089 h 21600"/>
              <a:gd name="T10" fmla="*/ 2594286 w 21600"/>
              <a:gd name="T11" fmla="*/ 123738 h 21600"/>
              <a:gd name="T12" fmla="*/ 2373524 w 21600"/>
              <a:gd name="T13" fmla="*/ 242623 h 21600"/>
              <a:gd name="T14" fmla="*/ 213872 w 21600"/>
              <a:gd name="T15" fmla="*/ 123738 h 21600"/>
              <a:gd name="T16" fmla="*/ 2808288 w 21600"/>
              <a:gd name="T17" fmla="*/ 0 h 21600"/>
              <a:gd name="T18" fmla="*/ 1404144 w 21600"/>
              <a:gd name="T19" fmla="*/ 0 h 21600"/>
              <a:gd name="T20" fmla="*/ 0 w 21600"/>
              <a:gd name="T21" fmla="*/ 935832 h 21600"/>
              <a:gd name="T22" fmla="*/ 2808288 w 21600"/>
              <a:gd name="T23" fmla="*/ 935832 h 216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1645 w 21600"/>
              <a:gd name="T37" fmla="*/ 4171 h 21600"/>
              <a:gd name="T38" fmla="*/ 16522 w 21600"/>
              <a:gd name="T39" fmla="*/ 17314 h 2160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CCECFF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1000" b="1" dirty="0">
                <a:solidFill>
                  <a:srgbClr val="A50021"/>
                </a:solidFill>
                <a:latin typeface="Verdana" pitchFamily="34" charset="0"/>
              </a:rPr>
              <a:t> </a:t>
            </a:r>
            <a:r>
              <a:rPr lang="ru-RU" sz="1400" b="1" dirty="0">
                <a:solidFill>
                  <a:srgbClr val="CC0099"/>
                </a:solidFill>
              </a:rPr>
              <a:t>Отдел</a:t>
            </a:r>
            <a:r>
              <a:rPr lang="ru-RU" sz="1400" b="1" dirty="0">
                <a:solidFill>
                  <a:srgbClr val="CC0099"/>
                </a:solidFill>
                <a:latin typeface="Verdana" pitchFamily="34" charset="0"/>
              </a:rPr>
              <a:t>, в том числе по телефону</a:t>
            </a:r>
          </a:p>
          <a:p>
            <a:pPr algn="ctr">
              <a:lnSpc>
                <a:spcPct val="130000"/>
              </a:lnSpc>
              <a:defRPr/>
            </a:pPr>
            <a:r>
              <a:rPr lang="ru-RU" sz="1200" b="1" dirty="0" smtClean="0">
                <a:solidFill>
                  <a:srgbClr val="660066"/>
                </a:solidFill>
                <a:latin typeface="Verdana" pitchFamily="34" charset="0"/>
              </a:rPr>
              <a:t>314</a:t>
            </a:r>
            <a:r>
              <a:rPr lang="ru-RU" sz="1200" b="1" dirty="0" smtClean="0">
                <a:solidFill>
                  <a:srgbClr val="660066"/>
                </a:solidFill>
                <a:latin typeface="Arial" charset="0"/>
              </a:rPr>
              <a:t> </a:t>
            </a:r>
            <a:r>
              <a:rPr lang="ru-RU" sz="1200" b="1" dirty="0" smtClean="0">
                <a:solidFill>
                  <a:srgbClr val="660066"/>
                </a:solidFill>
                <a:latin typeface="Verdana" pitchFamily="34" charset="0"/>
              </a:rPr>
              <a:t>(31%)</a:t>
            </a:r>
            <a:endParaRPr lang="ru-RU" sz="1200" b="1" dirty="0">
              <a:solidFill>
                <a:srgbClr val="660066"/>
              </a:solidFill>
              <a:latin typeface="Verdana" pitchFamily="34" charset="0"/>
            </a:endParaRPr>
          </a:p>
          <a:p>
            <a:pPr algn="ctr">
              <a:defRPr/>
            </a:pPr>
            <a:r>
              <a:rPr lang="ru-RU" sz="1200" b="1" dirty="0">
                <a:solidFill>
                  <a:srgbClr val="660066"/>
                </a:solidFill>
                <a:latin typeface="Verdana" pitchFamily="34" charset="0"/>
              </a:rPr>
              <a:t>  </a:t>
            </a:r>
            <a:r>
              <a:rPr lang="ru-RU" sz="1200" b="1" dirty="0" smtClean="0">
                <a:solidFill>
                  <a:srgbClr val="660066"/>
                </a:solidFill>
                <a:latin typeface="Verdana" pitchFamily="34" charset="0"/>
              </a:rPr>
              <a:t>обращени</a:t>
            </a:r>
            <a:r>
              <a:rPr lang="ru-RU" sz="1200" b="1" dirty="0" smtClean="0">
                <a:solidFill>
                  <a:srgbClr val="660066"/>
                </a:solidFill>
                <a:latin typeface="Arial" charset="0"/>
              </a:rPr>
              <a:t>й</a:t>
            </a:r>
            <a:endParaRPr lang="ru-RU" sz="1200" b="1" dirty="0">
              <a:solidFill>
                <a:srgbClr val="660066"/>
              </a:solidFill>
              <a:latin typeface="Verdana" pitchFamily="34" charset="0"/>
            </a:endParaRPr>
          </a:p>
          <a:p>
            <a:pPr algn="ctr">
              <a:defRPr/>
            </a:pPr>
            <a:endParaRPr lang="ru-RU" sz="1200" b="1" dirty="0">
              <a:solidFill>
                <a:srgbClr val="660066"/>
              </a:solidFill>
              <a:latin typeface="Arial" charset="0"/>
            </a:endParaRPr>
          </a:p>
        </p:txBody>
      </p:sp>
      <p:sp>
        <p:nvSpPr>
          <p:cNvPr id="99344" name="Letter"/>
          <p:cNvSpPr>
            <a:spLocks noEditPoints="1" noChangeArrowheads="1"/>
          </p:cNvSpPr>
          <p:nvPr/>
        </p:nvSpPr>
        <p:spPr bwMode="auto">
          <a:xfrm>
            <a:off x="609600" y="5257800"/>
            <a:ext cx="2344738" cy="13716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5304 w 21600"/>
              <a:gd name="T17" fmla="*/ 9216 h 21600"/>
              <a:gd name="T18" fmla="*/ 17504 w 21600"/>
              <a:gd name="T19" fmla="*/ 1837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4" y="0"/>
                </a:moveTo>
                <a:lnTo>
                  <a:pt x="21600" y="0"/>
                </a:lnTo>
                <a:lnTo>
                  <a:pt x="21600" y="21628"/>
                </a:lnTo>
                <a:lnTo>
                  <a:pt x="14" y="21628"/>
                </a:lnTo>
                <a:lnTo>
                  <a:pt x="14" y="0"/>
                </a:lnTo>
                <a:close/>
              </a:path>
              <a:path w="21600" h="21600" extrusionOk="0">
                <a:moveTo>
                  <a:pt x="18476" y="2035"/>
                </a:moveTo>
                <a:lnTo>
                  <a:pt x="20539" y="2035"/>
                </a:lnTo>
                <a:lnTo>
                  <a:pt x="20539" y="6559"/>
                </a:lnTo>
                <a:lnTo>
                  <a:pt x="18476" y="6559"/>
                </a:lnTo>
                <a:lnTo>
                  <a:pt x="18476" y="2035"/>
                </a:lnTo>
                <a:close/>
              </a:path>
              <a:path w="21600" h="21600" extrusionOk="0">
                <a:moveTo>
                  <a:pt x="884" y="2092"/>
                </a:moveTo>
                <a:lnTo>
                  <a:pt x="7425" y="2092"/>
                </a:lnTo>
                <a:lnTo>
                  <a:pt x="7425" y="2770"/>
                </a:lnTo>
                <a:lnTo>
                  <a:pt x="884" y="2770"/>
                </a:lnTo>
                <a:lnTo>
                  <a:pt x="884" y="2092"/>
                </a:lnTo>
                <a:close/>
              </a:path>
              <a:path w="21600" h="21600" extrusionOk="0">
                <a:moveTo>
                  <a:pt x="884" y="3109"/>
                </a:moveTo>
                <a:lnTo>
                  <a:pt x="7425" y="3109"/>
                </a:lnTo>
                <a:lnTo>
                  <a:pt x="7425" y="3788"/>
                </a:lnTo>
                <a:lnTo>
                  <a:pt x="884" y="3788"/>
                </a:lnTo>
                <a:lnTo>
                  <a:pt x="884" y="3109"/>
                </a:lnTo>
                <a:close/>
              </a:path>
              <a:path w="21600" h="21600" extrusionOk="0">
                <a:moveTo>
                  <a:pt x="884" y="4127"/>
                </a:moveTo>
                <a:lnTo>
                  <a:pt x="7425" y="4127"/>
                </a:lnTo>
                <a:lnTo>
                  <a:pt x="7425" y="4806"/>
                </a:lnTo>
                <a:lnTo>
                  <a:pt x="884" y="4806"/>
                </a:lnTo>
                <a:lnTo>
                  <a:pt x="884" y="4127"/>
                </a:lnTo>
                <a:close/>
              </a:path>
              <a:path w="21600" h="21600" extrusionOk="0">
                <a:moveTo>
                  <a:pt x="5127" y="5145"/>
                </a:moveTo>
                <a:lnTo>
                  <a:pt x="7425" y="5145"/>
                </a:lnTo>
                <a:lnTo>
                  <a:pt x="7425" y="5824"/>
                </a:lnTo>
                <a:lnTo>
                  <a:pt x="5127" y="5824"/>
                </a:lnTo>
                <a:lnTo>
                  <a:pt x="5127" y="5145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CCECFF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54000" tIns="10800" rIns="54000" bIns="10800"/>
          <a:lstStyle/>
          <a:p>
            <a:pPr algn="ctr">
              <a:lnSpc>
                <a:spcPct val="120000"/>
              </a:lnSpc>
              <a:defRPr/>
            </a:pPr>
            <a:r>
              <a:rPr lang="ru-RU" sz="1200" b="1" dirty="0">
                <a:solidFill>
                  <a:srgbClr val="D60093"/>
                </a:solidFill>
                <a:latin typeface="Verdana" pitchFamily="34" charset="0"/>
              </a:rPr>
              <a:t>Почта</a:t>
            </a:r>
          </a:p>
          <a:p>
            <a:pPr algn="ctr">
              <a:lnSpc>
                <a:spcPct val="120000"/>
              </a:lnSpc>
              <a:defRPr/>
            </a:pPr>
            <a:r>
              <a:rPr lang="ru-RU" sz="1200" b="1" dirty="0" smtClean="0">
                <a:solidFill>
                  <a:srgbClr val="660066"/>
                </a:solidFill>
                <a:latin typeface="Verdana" pitchFamily="34" charset="0"/>
              </a:rPr>
              <a:t>277 (28%)</a:t>
            </a:r>
            <a:endParaRPr lang="ru-RU" sz="1200" b="1" dirty="0">
              <a:solidFill>
                <a:srgbClr val="660066"/>
              </a:solidFill>
              <a:latin typeface="Verdana" pitchFamily="34" charset="0"/>
            </a:endParaRPr>
          </a:p>
          <a:p>
            <a:pPr algn="ctr">
              <a:lnSpc>
                <a:spcPct val="120000"/>
              </a:lnSpc>
              <a:defRPr/>
            </a:pPr>
            <a:r>
              <a:rPr lang="ru-RU" sz="1200" b="1" dirty="0" smtClean="0">
                <a:solidFill>
                  <a:srgbClr val="660066"/>
                </a:solidFill>
                <a:latin typeface="Verdana" pitchFamily="34" charset="0"/>
              </a:rPr>
              <a:t>обращени</a:t>
            </a:r>
            <a:r>
              <a:rPr lang="ru-RU" sz="1200" b="1" dirty="0" smtClean="0">
                <a:solidFill>
                  <a:srgbClr val="660066"/>
                </a:solidFill>
                <a:latin typeface="Arial" charset="0"/>
              </a:rPr>
              <a:t>й</a:t>
            </a:r>
            <a:endParaRPr lang="ru-RU" sz="1200" b="1" dirty="0">
              <a:solidFill>
                <a:srgbClr val="660066"/>
              </a:solidFill>
              <a:latin typeface="Arial" charset="0"/>
            </a:endParaRPr>
          </a:p>
        </p:txBody>
      </p:sp>
      <p:sp>
        <p:nvSpPr>
          <p:cNvPr id="99340" name="Form"/>
          <p:cNvSpPr>
            <a:spLocks noEditPoints="1" noChangeArrowheads="1"/>
          </p:cNvSpPr>
          <p:nvPr/>
        </p:nvSpPr>
        <p:spPr bwMode="auto">
          <a:xfrm>
            <a:off x="3581400" y="1676400"/>
            <a:ext cx="2590800" cy="4776788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10800 h 21600"/>
              <a:gd name="T14" fmla="*/ 4740 w 21600"/>
              <a:gd name="T15" fmla="*/ 1309 h 21600"/>
              <a:gd name="T16" fmla="*/ 19410 w 21600"/>
              <a:gd name="T17" fmla="*/ 1633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12840" y="18507"/>
                </a:moveTo>
                <a:lnTo>
                  <a:pt x="16051" y="18507"/>
                </a:lnTo>
                <a:lnTo>
                  <a:pt x="16051" y="19260"/>
                </a:lnTo>
                <a:lnTo>
                  <a:pt x="12840" y="19260"/>
                </a:lnTo>
                <a:lnTo>
                  <a:pt x="12840" y="18507"/>
                </a:lnTo>
                <a:close/>
              </a:path>
              <a:path w="21600" h="21600" extrusionOk="0">
                <a:moveTo>
                  <a:pt x="16731" y="18507"/>
                </a:moveTo>
                <a:lnTo>
                  <a:pt x="19941" y="18507"/>
                </a:lnTo>
                <a:lnTo>
                  <a:pt x="19941" y="19260"/>
                </a:lnTo>
                <a:lnTo>
                  <a:pt x="16731" y="19260"/>
                </a:lnTo>
                <a:lnTo>
                  <a:pt x="16731" y="18507"/>
                </a:lnTo>
                <a:close/>
              </a:path>
              <a:path w="21600" h="21600" extrusionOk="0">
                <a:moveTo>
                  <a:pt x="1913" y="1194"/>
                </a:moveTo>
                <a:lnTo>
                  <a:pt x="3699" y="1194"/>
                </a:lnTo>
                <a:lnTo>
                  <a:pt x="2678" y="1832"/>
                </a:lnTo>
                <a:lnTo>
                  <a:pt x="2296" y="1538"/>
                </a:lnTo>
                <a:lnTo>
                  <a:pt x="2125" y="1636"/>
                </a:lnTo>
                <a:lnTo>
                  <a:pt x="2700" y="2078"/>
                </a:lnTo>
                <a:lnTo>
                  <a:pt x="3699" y="1440"/>
                </a:lnTo>
                <a:lnTo>
                  <a:pt x="3699" y="2176"/>
                </a:lnTo>
                <a:lnTo>
                  <a:pt x="1913" y="2176"/>
                </a:lnTo>
                <a:lnTo>
                  <a:pt x="1913" y="1194"/>
                </a:lnTo>
                <a:close/>
              </a:path>
              <a:path w="21600" h="21600" extrusionOk="0">
                <a:moveTo>
                  <a:pt x="1913" y="2765"/>
                </a:moveTo>
                <a:lnTo>
                  <a:pt x="3699" y="2765"/>
                </a:lnTo>
                <a:lnTo>
                  <a:pt x="2678" y="3403"/>
                </a:lnTo>
                <a:lnTo>
                  <a:pt x="2296" y="3109"/>
                </a:lnTo>
                <a:lnTo>
                  <a:pt x="2125" y="3207"/>
                </a:lnTo>
                <a:lnTo>
                  <a:pt x="2700" y="3649"/>
                </a:lnTo>
                <a:lnTo>
                  <a:pt x="3699" y="3010"/>
                </a:lnTo>
                <a:lnTo>
                  <a:pt x="3699" y="3747"/>
                </a:lnTo>
                <a:lnTo>
                  <a:pt x="1913" y="3747"/>
                </a:lnTo>
                <a:lnTo>
                  <a:pt x="1913" y="2765"/>
                </a:lnTo>
                <a:close/>
              </a:path>
              <a:path w="21600" h="21600" extrusionOk="0">
                <a:moveTo>
                  <a:pt x="1913" y="4336"/>
                </a:moveTo>
                <a:lnTo>
                  <a:pt x="3699" y="4336"/>
                </a:lnTo>
                <a:lnTo>
                  <a:pt x="2678" y="4974"/>
                </a:lnTo>
                <a:lnTo>
                  <a:pt x="2296" y="4680"/>
                </a:lnTo>
                <a:lnTo>
                  <a:pt x="2125" y="4778"/>
                </a:lnTo>
                <a:lnTo>
                  <a:pt x="2700" y="5220"/>
                </a:lnTo>
                <a:lnTo>
                  <a:pt x="3699" y="4581"/>
                </a:lnTo>
                <a:lnTo>
                  <a:pt x="3699" y="5318"/>
                </a:lnTo>
                <a:lnTo>
                  <a:pt x="1913" y="5318"/>
                </a:lnTo>
                <a:lnTo>
                  <a:pt x="1913" y="4336"/>
                </a:lnTo>
                <a:close/>
              </a:path>
              <a:path w="21600" h="21600" extrusionOk="0">
                <a:moveTo>
                  <a:pt x="1913" y="5907"/>
                </a:moveTo>
                <a:lnTo>
                  <a:pt x="3699" y="5907"/>
                </a:lnTo>
                <a:lnTo>
                  <a:pt x="2678" y="6545"/>
                </a:lnTo>
                <a:lnTo>
                  <a:pt x="2296" y="6250"/>
                </a:lnTo>
                <a:lnTo>
                  <a:pt x="2125" y="6349"/>
                </a:lnTo>
                <a:lnTo>
                  <a:pt x="2700" y="6790"/>
                </a:lnTo>
                <a:lnTo>
                  <a:pt x="3699" y="6152"/>
                </a:lnTo>
                <a:lnTo>
                  <a:pt x="3699" y="6889"/>
                </a:lnTo>
                <a:lnTo>
                  <a:pt x="1913" y="6889"/>
                </a:lnTo>
                <a:lnTo>
                  <a:pt x="1913" y="5907"/>
                </a:lnTo>
                <a:close/>
              </a:path>
              <a:path w="21600" h="21600" extrusionOk="0">
                <a:moveTo>
                  <a:pt x="1913" y="7478"/>
                </a:moveTo>
                <a:lnTo>
                  <a:pt x="3699" y="7478"/>
                </a:lnTo>
                <a:lnTo>
                  <a:pt x="2678" y="8116"/>
                </a:lnTo>
                <a:lnTo>
                  <a:pt x="2296" y="7821"/>
                </a:lnTo>
                <a:lnTo>
                  <a:pt x="2125" y="7919"/>
                </a:lnTo>
                <a:lnTo>
                  <a:pt x="2700" y="8361"/>
                </a:lnTo>
                <a:lnTo>
                  <a:pt x="3699" y="7723"/>
                </a:lnTo>
                <a:lnTo>
                  <a:pt x="3699" y="8460"/>
                </a:lnTo>
                <a:lnTo>
                  <a:pt x="1913" y="8460"/>
                </a:lnTo>
                <a:lnTo>
                  <a:pt x="1913" y="7478"/>
                </a:lnTo>
                <a:close/>
              </a:path>
              <a:path w="21600" h="21600" extrusionOk="0">
                <a:moveTo>
                  <a:pt x="1913" y="9049"/>
                </a:moveTo>
                <a:lnTo>
                  <a:pt x="3699" y="9049"/>
                </a:lnTo>
                <a:lnTo>
                  <a:pt x="2678" y="9687"/>
                </a:lnTo>
                <a:lnTo>
                  <a:pt x="2296" y="9392"/>
                </a:lnTo>
                <a:lnTo>
                  <a:pt x="2125" y="9490"/>
                </a:lnTo>
                <a:lnTo>
                  <a:pt x="2700" y="9932"/>
                </a:lnTo>
                <a:lnTo>
                  <a:pt x="3699" y="9294"/>
                </a:lnTo>
                <a:lnTo>
                  <a:pt x="3699" y="10030"/>
                </a:lnTo>
                <a:lnTo>
                  <a:pt x="1913" y="10030"/>
                </a:lnTo>
                <a:lnTo>
                  <a:pt x="1913" y="9049"/>
                </a:lnTo>
                <a:close/>
              </a:path>
              <a:path w="21600" h="21600" extrusionOk="0">
                <a:moveTo>
                  <a:pt x="1913" y="10620"/>
                </a:moveTo>
                <a:lnTo>
                  <a:pt x="3699" y="10620"/>
                </a:lnTo>
                <a:lnTo>
                  <a:pt x="2678" y="11258"/>
                </a:lnTo>
                <a:lnTo>
                  <a:pt x="2296" y="10963"/>
                </a:lnTo>
                <a:lnTo>
                  <a:pt x="2125" y="11061"/>
                </a:lnTo>
                <a:lnTo>
                  <a:pt x="2700" y="11503"/>
                </a:lnTo>
                <a:lnTo>
                  <a:pt x="3699" y="10865"/>
                </a:lnTo>
                <a:lnTo>
                  <a:pt x="3699" y="11601"/>
                </a:lnTo>
                <a:lnTo>
                  <a:pt x="1913" y="11601"/>
                </a:lnTo>
                <a:lnTo>
                  <a:pt x="1913" y="10620"/>
                </a:lnTo>
                <a:close/>
              </a:path>
              <a:path w="21600" h="21600" extrusionOk="0">
                <a:moveTo>
                  <a:pt x="1913" y="12190"/>
                </a:moveTo>
                <a:lnTo>
                  <a:pt x="3699" y="12190"/>
                </a:lnTo>
                <a:lnTo>
                  <a:pt x="2678" y="12829"/>
                </a:lnTo>
                <a:lnTo>
                  <a:pt x="2296" y="12534"/>
                </a:lnTo>
                <a:lnTo>
                  <a:pt x="2125" y="12632"/>
                </a:lnTo>
                <a:lnTo>
                  <a:pt x="2700" y="13074"/>
                </a:lnTo>
                <a:lnTo>
                  <a:pt x="3699" y="12436"/>
                </a:lnTo>
                <a:lnTo>
                  <a:pt x="3699" y="13172"/>
                </a:lnTo>
                <a:lnTo>
                  <a:pt x="1913" y="13172"/>
                </a:lnTo>
                <a:lnTo>
                  <a:pt x="1913" y="12190"/>
                </a:lnTo>
                <a:close/>
              </a:path>
              <a:path w="21600" h="21600" extrusionOk="0">
                <a:moveTo>
                  <a:pt x="1913" y="13761"/>
                </a:moveTo>
                <a:lnTo>
                  <a:pt x="3699" y="13761"/>
                </a:lnTo>
                <a:lnTo>
                  <a:pt x="2678" y="14400"/>
                </a:lnTo>
                <a:lnTo>
                  <a:pt x="2296" y="14105"/>
                </a:lnTo>
                <a:lnTo>
                  <a:pt x="2125" y="14203"/>
                </a:lnTo>
                <a:lnTo>
                  <a:pt x="2700" y="14645"/>
                </a:lnTo>
                <a:lnTo>
                  <a:pt x="3699" y="14007"/>
                </a:lnTo>
                <a:lnTo>
                  <a:pt x="3699" y="14743"/>
                </a:lnTo>
                <a:lnTo>
                  <a:pt x="1913" y="14743"/>
                </a:lnTo>
                <a:lnTo>
                  <a:pt x="1913" y="13761"/>
                </a:lnTo>
                <a:close/>
              </a:path>
              <a:path w="21600" h="21600" extrusionOk="0">
                <a:moveTo>
                  <a:pt x="1913" y="15332"/>
                </a:moveTo>
                <a:lnTo>
                  <a:pt x="3699" y="15332"/>
                </a:lnTo>
                <a:lnTo>
                  <a:pt x="2678" y="15970"/>
                </a:lnTo>
                <a:lnTo>
                  <a:pt x="2296" y="15676"/>
                </a:lnTo>
                <a:lnTo>
                  <a:pt x="2125" y="15774"/>
                </a:lnTo>
                <a:lnTo>
                  <a:pt x="2700" y="16216"/>
                </a:lnTo>
                <a:lnTo>
                  <a:pt x="3699" y="15578"/>
                </a:lnTo>
                <a:lnTo>
                  <a:pt x="3699" y="16314"/>
                </a:lnTo>
                <a:lnTo>
                  <a:pt x="1913" y="16314"/>
                </a:lnTo>
                <a:lnTo>
                  <a:pt x="1913" y="15332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defRPr/>
            </a:pPr>
            <a:endParaRPr lang="ru-RU" sz="1400" b="1" dirty="0">
              <a:solidFill>
                <a:srgbClr val="A50021"/>
              </a:solidFill>
              <a:latin typeface="Arial" charset="0"/>
            </a:endParaRPr>
          </a:p>
          <a:p>
            <a:pPr algn="ctr">
              <a:defRPr/>
            </a:pPr>
            <a:r>
              <a:rPr lang="ru-RU" sz="1400" b="1" dirty="0">
                <a:solidFill>
                  <a:srgbClr val="A50021"/>
                </a:solidFill>
                <a:latin typeface="Arial" charset="0"/>
              </a:rPr>
              <a:t>Правительством Камчатского края</a:t>
            </a:r>
            <a:r>
              <a:rPr lang="ru-RU" sz="1400" dirty="0">
                <a:latin typeface="Arial" charset="0"/>
              </a:rPr>
              <a:t> </a:t>
            </a:r>
          </a:p>
          <a:p>
            <a:pPr algn="ctr">
              <a:defRPr/>
            </a:pPr>
            <a:r>
              <a:rPr lang="ru-RU" sz="1400" dirty="0">
                <a:solidFill>
                  <a:srgbClr val="660033"/>
                </a:solidFill>
                <a:latin typeface="Arial" charset="0"/>
              </a:rPr>
              <a:t>рассмотрено</a:t>
            </a:r>
            <a:r>
              <a:rPr lang="en-US" sz="1600" b="1" dirty="0">
                <a:solidFill>
                  <a:srgbClr val="660033"/>
                </a:solidFill>
                <a:latin typeface="Arial" charset="0"/>
              </a:rPr>
              <a:t> </a:t>
            </a:r>
            <a:endParaRPr lang="ru-RU" sz="1600" b="1" dirty="0">
              <a:solidFill>
                <a:srgbClr val="660033"/>
              </a:solidFill>
              <a:latin typeface="Arial" charset="0"/>
            </a:endParaRPr>
          </a:p>
          <a:p>
            <a:pPr algn="ctr">
              <a:defRPr/>
            </a:pPr>
            <a:r>
              <a:rPr lang="ru-RU" sz="1400" b="1" dirty="0" smtClean="0">
                <a:solidFill>
                  <a:srgbClr val="660033"/>
                </a:solidFill>
                <a:latin typeface="Arial" charset="0"/>
              </a:rPr>
              <a:t>779 (78%)</a:t>
            </a:r>
            <a:endParaRPr lang="ru-RU" sz="1400" b="1" dirty="0">
              <a:solidFill>
                <a:srgbClr val="660033"/>
              </a:solidFill>
              <a:latin typeface="Arial" charset="0"/>
            </a:endParaRPr>
          </a:p>
          <a:p>
            <a:pPr algn="ctr">
              <a:defRPr/>
            </a:pPr>
            <a:r>
              <a:rPr lang="ru-RU" sz="1400" dirty="0" smtClean="0">
                <a:solidFill>
                  <a:srgbClr val="660033"/>
                </a:solidFill>
                <a:latin typeface="Arial" charset="0"/>
              </a:rPr>
              <a:t>обращений</a:t>
            </a:r>
            <a:endParaRPr lang="ru-RU" sz="1400" dirty="0">
              <a:solidFill>
                <a:srgbClr val="660033"/>
              </a:solidFill>
              <a:latin typeface="Arial" charset="0"/>
            </a:endParaRPr>
          </a:p>
          <a:p>
            <a:pPr algn="ctr">
              <a:defRPr/>
            </a:pPr>
            <a:endParaRPr lang="ru-RU" sz="1400" dirty="0">
              <a:solidFill>
                <a:srgbClr val="660033"/>
              </a:solidFill>
              <a:latin typeface="Arial" charset="0"/>
            </a:endParaRPr>
          </a:p>
          <a:p>
            <a:pPr algn="ctr">
              <a:defRPr/>
            </a:pPr>
            <a:r>
              <a:rPr lang="ru-RU" sz="1400" b="1" dirty="0" smtClean="0">
                <a:solidFill>
                  <a:srgbClr val="660033"/>
                </a:solidFill>
                <a:latin typeface="Arial" charset="0"/>
              </a:rPr>
              <a:t>226 (22%)</a:t>
            </a:r>
            <a:endParaRPr lang="ru-RU" sz="1400" b="1" dirty="0">
              <a:solidFill>
                <a:srgbClr val="660033"/>
              </a:solidFill>
              <a:latin typeface="Arial" charset="0"/>
            </a:endParaRPr>
          </a:p>
          <a:p>
            <a:pPr algn="ctr">
              <a:defRPr/>
            </a:pPr>
            <a:r>
              <a:rPr lang="ru-RU" sz="1400" dirty="0" smtClean="0">
                <a:solidFill>
                  <a:srgbClr val="660033"/>
                </a:solidFill>
                <a:latin typeface="Arial" charset="0"/>
              </a:rPr>
              <a:t>обращений </a:t>
            </a:r>
            <a:r>
              <a:rPr lang="ru-RU" sz="1400" dirty="0">
                <a:solidFill>
                  <a:srgbClr val="660033"/>
                </a:solidFill>
                <a:latin typeface="Arial" charset="0"/>
              </a:rPr>
              <a:t>направлено для рассмотрения по компетенции</a:t>
            </a:r>
          </a:p>
        </p:txBody>
      </p:sp>
      <p:sp>
        <p:nvSpPr>
          <p:cNvPr id="99342" name="Documents"/>
          <p:cNvSpPr>
            <a:spLocks noEditPoints="1" noChangeArrowheads="1"/>
          </p:cNvSpPr>
          <p:nvPr/>
        </p:nvSpPr>
        <p:spPr bwMode="auto">
          <a:xfrm>
            <a:off x="6570663" y="1752600"/>
            <a:ext cx="2493962" cy="1219200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CCECFF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1200" b="1">
                <a:solidFill>
                  <a:srgbClr val="A50021"/>
                </a:solidFill>
                <a:latin typeface="Arial" charset="0"/>
              </a:rPr>
              <a:t>Федеральные органы государственной власти </a:t>
            </a:r>
          </a:p>
          <a:p>
            <a:pPr algn="ctr">
              <a:defRPr/>
            </a:pPr>
            <a:r>
              <a:rPr lang="ru-RU" sz="1400" b="1">
                <a:solidFill>
                  <a:schemeClr val="bg2"/>
                </a:solidFill>
                <a:latin typeface="Arial" charset="0"/>
              </a:rPr>
              <a:t>  </a:t>
            </a:r>
            <a:r>
              <a:rPr lang="ru-RU" sz="1200" b="1">
                <a:solidFill>
                  <a:schemeClr val="bg2"/>
                </a:solidFill>
                <a:latin typeface="Arial" charset="0"/>
              </a:rPr>
              <a:t> 13564 (23,0%)</a:t>
            </a:r>
          </a:p>
          <a:p>
            <a:pPr algn="ctr">
              <a:defRPr/>
            </a:pPr>
            <a:r>
              <a:rPr lang="ru-RU" sz="1200">
                <a:solidFill>
                  <a:schemeClr val="bg2"/>
                </a:solidFill>
                <a:latin typeface="Arial" charset="0"/>
              </a:rPr>
              <a:t>обращения </a:t>
            </a:r>
          </a:p>
        </p:txBody>
      </p:sp>
      <p:sp>
        <p:nvSpPr>
          <p:cNvPr id="99343" name="Documents"/>
          <p:cNvSpPr>
            <a:spLocks noEditPoints="1" noChangeArrowheads="1"/>
          </p:cNvSpPr>
          <p:nvPr/>
        </p:nvSpPr>
        <p:spPr bwMode="auto">
          <a:xfrm>
            <a:off x="6570663" y="5181600"/>
            <a:ext cx="2520950" cy="1447800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CCECFF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1200" b="1" dirty="0">
                <a:solidFill>
                  <a:srgbClr val="A50021"/>
                </a:solidFill>
                <a:latin typeface="Arial" charset="0"/>
              </a:rPr>
              <a:t>Органы местного самоуправления</a:t>
            </a:r>
          </a:p>
          <a:p>
            <a:pPr algn="ctr">
              <a:lnSpc>
                <a:spcPct val="120000"/>
              </a:lnSpc>
              <a:defRPr/>
            </a:pPr>
            <a:r>
              <a:rPr lang="ru-RU" sz="1200" b="1" dirty="0">
                <a:solidFill>
                  <a:schemeClr val="bg2"/>
                </a:solidFill>
                <a:latin typeface="Arial" charset="0"/>
              </a:rPr>
              <a:t> </a:t>
            </a:r>
          </a:p>
          <a:p>
            <a:pPr algn="ctr">
              <a:lnSpc>
                <a:spcPct val="120000"/>
              </a:lnSpc>
              <a:defRPr/>
            </a:pPr>
            <a:r>
              <a:rPr lang="ru-RU" sz="1200" b="1" dirty="0" smtClean="0">
                <a:solidFill>
                  <a:srgbClr val="660066"/>
                </a:solidFill>
                <a:latin typeface="Arial" charset="0"/>
              </a:rPr>
              <a:t>65 (29%)</a:t>
            </a:r>
            <a:endParaRPr lang="ru-RU" sz="1200" b="1" dirty="0">
              <a:solidFill>
                <a:srgbClr val="660066"/>
              </a:solidFill>
              <a:latin typeface="Arial" charset="0"/>
            </a:endParaRPr>
          </a:p>
          <a:p>
            <a:pPr algn="ctr">
              <a:defRPr/>
            </a:pPr>
            <a:r>
              <a:rPr lang="ru-RU" sz="1200" b="1" dirty="0">
                <a:solidFill>
                  <a:srgbClr val="660066"/>
                </a:solidFill>
                <a:latin typeface="Arial" charset="0"/>
              </a:rPr>
              <a:t> </a:t>
            </a:r>
            <a:r>
              <a:rPr lang="ru-RU" sz="1200" b="1" dirty="0" smtClean="0">
                <a:solidFill>
                  <a:srgbClr val="660066"/>
                </a:solidFill>
                <a:latin typeface="Arial" charset="0"/>
              </a:rPr>
              <a:t>обращений</a:t>
            </a:r>
            <a:endParaRPr lang="ru-RU" sz="1200" b="1" dirty="0">
              <a:solidFill>
                <a:srgbClr val="660066"/>
              </a:solidFill>
              <a:latin typeface="Arial" charset="0"/>
            </a:endParaRPr>
          </a:p>
        </p:txBody>
      </p:sp>
      <p:sp>
        <p:nvSpPr>
          <p:cNvPr id="26633" name="AutoShape 20"/>
          <p:cNvSpPr>
            <a:spLocks noChangeArrowheads="1"/>
          </p:cNvSpPr>
          <p:nvPr/>
        </p:nvSpPr>
        <p:spPr bwMode="auto">
          <a:xfrm rot="883109">
            <a:off x="2905125" y="2513013"/>
            <a:ext cx="811213" cy="363537"/>
          </a:xfrm>
          <a:prstGeom prst="rightArrow">
            <a:avLst>
              <a:gd name="adj1" fmla="val 50000"/>
              <a:gd name="adj2" fmla="val 66995"/>
            </a:avLst>
          </a:prstGeom>
          <a:gradFill rotWithShape="1">
            <a:gsLst>
              <a:gs pos="0">
                <a:srgbClr val="FFCC00"/>
              </a:gs>
              <a:gs pos="100000">
                <a:srgbClr val="80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Verdana" pitchFamily="34" charset="0"/>
            </a:endParaRPr>
          </a:p>
        </p:txBody>
      </p:sp>
      <p:sp>
        <p:nvSpPr>
          <p:cNvPr id="26634" name="AutoShape 20"/>
          <p:cNvSpPr>
            <a:spLocks noChangeArrowheads="1"/>
          </p:cNvSpPr>
          <p:nvPr/>
        </p:nvSpPr>
        <p:spPr bwMode="auto">
          <a:xfrm rot="2107701">
            <a:off x="6129338" y="4883150"/>
            <a:ext cx="838200" cy="287338"/>
          </a:xfrm>
          <a:prstGeom prst="rightArrow">
            <a:avLst>
              <a:gd name="adj1" fmla="val 50000"/>
              <a:gd name="adj2" fmla="val 78209"/>
            </a:avLst>
          </a:prstGeom>
          <a:gradFill rotWithShape="1">
            <a:gsLst>
              <a:gs pos="0">
                <a:srgbClr val="FFCC00"/>
              </a:gs>
              <a:gs pos="100000">
                <a:srgbClr val="80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Verdana" pitchFamily="34" charset="0"/>
            </a:endParaRPr>
          </a:p>
        </p:txBody>
      </p:sp>
      <p:sp>
        <p:nvSpPr>
          <p:cNvPr id="26635" name="AutoShape 20"/>
          <p:cNvSpPr>
            <a:spLocks noChangeArrowheads="1"/>
          </p:cNvSpPr>
          <p:nvPr/>
        </p:nvSpPr>
        <p:spPr bwMode="auto">
          <a:xfrm>
            <a:off x="2743200" y="4159250"/>
            <a:ext cx="954088" cy="381000"/>
          </a:xfrm>
          <a:prstGeom prst="rightArrow">
            <a:avLst>
              <a:gd name="adj1" fmla="val 50000"/>
              <a:gd name="adj2" fmla="val 62604"/>
            </a:avLst>
          </a:prstGeom>
          <a:gradFill rotWithShape="1">
            <a:gsLst>
              <a:gs pos="0">
                <a:srgbClr val="FFCC00"/>
              </a:gs>
              <a:gs pos="100000">
                <a:srgbClr val="80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Verdana" pitchFamily="34" charset="0"/>
            </a:endParaRPr>
          </a:p>
        </p:txBody>
      </p:sp>
      <p:sp>
        <p:nvSpPr>
          <p:cNvPr id="26636" name="AutoShape 20"/>
          <p:cNvSpPr>
            <a:spLocks noChangeArrowheads="1"/>
          </p:cNvSpPr>
          <p:nvPr/>
        </p:nvSpPr>
        <p:spPr bwMode="auto">
          <a:xfrm rot="-839991">
            <a:off x="2895600" y="5562600"/>
            <a:ext cx="898525" cy="280988"/>
          </a:xfrm>
          <a:prstGeom prst="rightArrow">
            <a:avLst>
              <a:gd name="adj1" fmla="val 50000"/>
              <a:gd name="adj2" fmla="val 79943"/>
            </a:avLst>
          </a:prstGeom>
          <a:gradFill rotWithShape="1">
            <a:gsLst>
              <a:gs pos="0">
                <a:srgbClr val="FFCC00"/>
              </a:gs>
              <a:gs pos="100000">
                <a:srgbClr val="80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Verdana" pitchFamily="34" charset="0"/>
            </a:endParaRPr>
          </a:p>
        </p:txBody>
      </p:sp>
      <p:sp>
        <p:nvSpPr>
          <p:cNvPr id="4" name="Documents"/>
          <p:cNvSpPr>
            <a:spLocks noEditPoints="1" noChangeArrowheads="1"/>
          </p:cNvSpPr>
          <p:nvPr/>
        </p:nvSpPr>
        <p:spPr bwMode="auto">
          <a:xfrm>
            <a:off x="6570663" y="1752600"/>
            <a:ext cx="2493962" cy="1676400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CCECFF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1200" b="1" dirty="0">
                <a:solidFill>
                  <a:srgbClr val="A50021"/>
                </a:solidFill>
                <a:latin typeface="Arial" charset="0"/>
              </a:rPr>
              <a:t>Федеральные органы государственной власти 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660066"/>
                </a:solidFill>
                <a:latin typeface="Arial" charset="0"/>
              </a:rPr>
              <a:t>19 (8%)</a:t>
            </a:r>
            <a:endParaRPr lang="ru-RU" sz="1200" b="1" dirty="0">
              <a:solidFill>
                <a:srgbClr val="660066"/>
              </a:solidFill>
              <a:latin typeface="Arial" charset="0"/>
            </a:endParaRPr>
          </a:p>
          <a:p>
            <a:pPr algn="ctr">
              <a:defRPr/>
            </a:pPr>
            <a:r>
              <a:rPr lang="ru-RU" sz="1200" b="1" dirty="0">
                <a:solidFill>
                  <a:srgbClr val="660066"/>
                </a:solidFill>
                <a:latin typeface="Arial" charset="0"/>
              </a:rPr>
              <a:t>обращений </a:t>
            </a:r>
          </a:p>
        </p:txBody>
      </p:sp>
      <p:sp>
        <p:nvSpPr>
          <p:cNvPr id="5" name="Documents"/>
          <p:cNvSpPr>
            <a:spLocks noEditPoints="1" noChangeArrowheads="1"/>
          </p:cNvSpPr>
          <p:nvPr/>
        </p:nvSpPr>
        <p:spPr bwMode="auto">
          <a:xfrm>
            <a:off x="6723063" y="3581400"/>
            <a:ext cx="2192337" cy="1447800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CCECFF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1200" b="1" dirty="0">
                <a:solidFill>
                  <a:srgbClr val="A50021"/>
                </a:solidFill>
                <a:latin typeface="Arial" charset="0"/>
              </a:rPr>
              <a:t>Исполнительные органы государственной власти 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660066"/>
                </a:solidFill>
                <a:latin typeface="Arial" charset="0"/>
              </a:rPr>
              <a:t>142  (63%)</a:t>
            </a:r>
            <a:endParaRPr lang="ru-RU" sz="1200" b="1" dirty="0">
              <a:solidFill>
                <a:srgbClr val="660066"/>
              </a:solidFill>
              <a:latin typeface="Arial" charset="0"/>
            </a:endParaRPr>
          </a:p>
          <a:p>
            <a:pPr algn="ctr">
              <a:defRPr/>
            </a:pPr>
            <a:r>
              <a:rPr lang="ru-RU" sz="1200" b="1" dirty="0" smtClean="0">
                <a:solidFill>
                  <a:srgbClr val="660066"/>
                </a:solidFill>
                <a:latin typeface="Arial" charset="0"/>
              </a:rPr>
              <a:t>обращения</a:t>
            </a:r>
            <a:endParaRPr lang="ru-RU" sz="1200" b="1" dirty="0">
              <a:solidFill>
                <a:srgbClr val="660066"/>
              </a:solidFill>
              <a:latin typeface="Arial" charset="0"/>
            </a:endParaRPr>
          </a:p>
        </p:txBody>
      </p:sp>
      <p:sp>
        <p:nvSpPr>
          <p:cNvPr id="26639" name="AutoShape 20"/>
          <p:cNvSpPr>
            <a:spLocks noChangeArrowheads="1"/>
          </p:cNvSpPr>
          <p:nvPr/>
        </p:nvSpPr>
        <p:spPr bwMode="auto">
          <a:xfrm rot="-1748456">
            <a:off x="6192838" y="2562225"/>
            <a:ext cx="696912" cy="287338"/>
          </a:xfrm>
          <a:prstGeom prst="rightArrow">
            <a:avLst>
              <a:gd name="adj1" fmla="val 50000"/>
              <a:gd name="adj2" fmla="val 71550"/>
            </a:avLst>
          </a:prstGeom>
          <a:gradFill rotWithShape="1">
            <a:gsLst>
              <a:gs pos="0">
                <a:srgbClr val="FFCC00"/>
              </a:gs>
              <a:gs pos="100000">
                <a:srgbClr val="80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Verdana" pitchFamily="34" charset="0"/>
            </a:endParaRPr>
          </a:p>
        </p:txBody>
      </p:sp>
      <p:sp>
        <p:nvSpPr>
          <p:cNvPr id="26640" name="AutoShape 20"/>
          <p:cNvSpPr>
            <a:spLocks noChangeArrowheads="1"/>
          </p:cNvSpPr>
          <p:nvPr/>
        </p:nvSpPr>
        <p:spPr bwMode="auto">
          <a:xfrm>
            <a:off x="6248400" y="4038600"/>
            <a:ext cx="685800" cy="287338"/>
          </a:xfrm>
          <a:prstGeom prst="rightArrow">
            <a:avLst>
              <a:gd name="adj1" fmla="val 50000"/>
              <a:gd name="adj2" fmla="val 66298"/>
            </a:avLst>
          </a:prstGeom>
          <a:gradFill rotWithShape="1">
            <a:gsLst>
              <a:gs pos="0">
                <a:srgbClr val="FFCC00"/>
              </a:gs>
              <a:gs pos="100000">
                <a:srgbClr val="80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5" name="Rectangle 15"/>
          <p:cNvSpPr>
            <a:spLocks noGrp="1" noChangeArrowheads="1"/>
          </p:cNvSpPr>
          <p:nvPr>
            <p:ph type="title"/>
          </p:nvPr>
        </p:nvSpPr>
        <p:spPr>
          <a:xfrm>
            <a:off x="-304800" y="0"/>
            <a:ext cx="9982200" cy="533400"/>
          </a:xfrm>
        </p:spPr>
        <p:txBody>
          <a:bodyPr/>
          <a:lstStyle/>
          <a:p>
            <a:pPr eaLnBrk="1" hangingPunct="1">
              <a:defRPr/>
            </a:pPr>
            <a:r>
              <a:rPr lang="ru-RU" sz="115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ungsuhChe" pitchFamily="49" charset="-127"/>
              </a:rPr>
              <a:t>Доли тем в общем количестве вопросов, содержащихся в </a:t>
            </a:r>
            <a:br>
              <a:rPr lang="ru-RU" sz="115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ungsuhChe" pitchFamily="49" charset="-127"/>
              </a:rPr>
            </a:br>
            <a:r>
              <a:rPr lang="ru-RU" sz="115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ungsuhChe" pitchFamily="49" charset="-127"/>
              </a:rPr>
              <a:t>обращениях, рассмотренных в 2014 году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ungsuhChe" pitchFamily="49" charset="-127"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ungsuhChe" pitchFamily="49" charset="-127"/>
              </a:rPr>
            </a:br>
            <a:endParaRPr lang="ru-RU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ungsuhChe" pitchFamily="49" charset="-127"/>
            </a:endParaRPr>
          </a:p>
        </p:txBody>
      </p:sp>
      <p:sp>
        <p:nvSpPr>
          <p:cNvPr id="153616" name="Rectangle 1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33956387"/>
              </p:ext>
            </p:extLst>
          </p:nvPr>
        </p:nvGraphicFramePr>
        <p:xfrm>
          <a:off x="-344672" y="403859"/>
          <a:ext cx="9971671" cy="6274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04800" y="838200"/>
            <a:ext cx="853440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ru-RU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00000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smtClean="0">
                <a:solidFill>
                  <a:schemeClr val="tx1"/>
                </a:solidFill>
                <a:effectLst>
                  <a:outerShdw blurRad="38100" dist="38100" dir="2700000" algn="tl">
                    <a:srgbClr val="4F4F77"/>
                  </a:outerShdw>
                </a:effectLst>
              </a:rPr>
              <a:t>Соотношение письменных и устных обращений, поступивших в 2014 году</a:t>
            </a:r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6500207"/>
              </p:ext>
            </p:extLst>
          </p:nvPr>
        </p:nvGraphicFramePr>
        <p:xfrm>
          <a:off x="50800" y="1955800"/>
          <a:ext cx="8713788" cy="395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A7A7A7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rgbClr val="CCECFF"/>
                </a:solidFill>
              </a:rPr>
              <a:t>Ежеквартальная активность населения Камчатского края в 2013 и 2014 годах</a:t>
            </a:r>
            <a:br>
              <a:rPr lang="ru-RU" sz="2800" dirty="0" smtClean="0">
                <a:solidFill>
                  <a:srgbClr val="CCECFF"/>
                </a:solidFill>
              </a:rPr>
            </a:br>
            <a:r>
              <a:rPr lang="ru-RU" sz="2800" dirty="0" smtClean="0">
                <a:solidFill>
                  <a:srgbClr val="CCECFF"/>
                </a:solidFill>
              </a:rPr>
              <a:t>(по устным и письменным обращениям)</a:t>
            </a:r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7848453"/>
              </p:ext>
            </p:extLst>
          </p:nvPr>
        </p:nvGraphicFramePr>
        <p:xfrm>
          <a:off x="304800" y="1905000"/>
          <a:ext cx="8540750" cy="395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Copperplate Gothic Bold" pitchFamily="34" charset="0"/>
              </a:rPr>
              <a:t>Результаты рассмотрения обращений, поступивших в 3 квартале 2014 года</a:t>
            </a:r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647477361"/>
              </p:ext>
            </p:extLst>
          </p:nvPr>
        </p:nvGraphicFramePr>
        <p:xfrm>
          <a:off x="355600" y="1574800"/>
          <a:ext cx="8356600" cy="500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блака">
  <a:themeElements>
    <a:clrScheme name="Облака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Облака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блака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лака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рбита">
  <a:themeElements>
    <a:clrScheme name="Орбита 8">
      <a:dk1>
        <a:srgbClr val="000000"/>
      </a:dk1>
      <a:lt1>
        <a:srgbClr val="C5D9ED"/>
      </a:lt1>
      <a:dk2>
        <a:srgbClr val="000000"/>
      </a:dk2>
      <a:lt2>
        <a:srgbClr val="FFFFFF"/>
      </a:lt2>
      <a:accent1>
        <a:srgbClr val="F3F6FF"/>
      </a:accent1>
      <a:accent2>
        <a:srgbClr val="33CCCC"/>
      </a:accent2>
      <a:accent3>
        <a:srgbClr val="DFE9F4"/>
      </a:accent3>
      <a:accent4>
        <a:srgbClr val="000000"/>
      </a:accent4>
      <a:accent5>
        <a:srgbClr val="F8FAFF"/>
      </a:accent5>
      <a:accent6>
        <a:srgbClr val="2DB9B9"/>
      </a:accent6>
      <a:hlink>
        <a:srgbClr val="0000FF"/>
      </a:hlink>
      <a:folHlink>
        <a:srgbClr val="006699"/>
      </a:folHlink>
    </a:clrScheme>
    <a:fontScheme name="Орбита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рбита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рбита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Сумерки">
  <a:themeElements>
    <a:clrScheme name="1_Сумерки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Сумерки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рбита 6">
    <a:dk1>
      <a:srgbClr val="6D776E"/>
    </a:dk1>
    <a:lt1>
      <a:srgbClr val="FFFFFF"/>
    </a:lt1>
    <a:dk2>
      <a:srgbClr val="575863"/>
    </a:dk2>
    <a:lt2>
      <a:srgbClr val="DDDDDD"/>
    </a:lt2>
    <a:accent1>
      <a:srgbClr val="0099CC"/>
    </a:accent1>
    <a:accent2>
      <a:srgbClr val="939EA9"/>
    </a:accent2>
    <a:accent3>
      <a:srgbClr val="B4B4B7"/>
    </a:accent3>
    <a:accent4>
      <a:srgbClr val="DADADA"/>
    </a:accent4>
    <a:accent5>
      <a:srgbClr val="AACAE2"/>
    </a:accent5>
    <a:accent6>
      <a:srgbClr val="858F99"/>
    </a:accent6>
    <a:hlink>
      <a:srgbClr val="FFCC00"/>
    </a:hlink>
    <a:folHlink>
      <a:srgbClr val="BD8949"/>
    </a:folHlink>
  </a:clrScheme>
</a:themeOverride>
</file>

<file path=ppt/theme/themeOverride2.xml><?xml version="1.0" encoding="utf-8"?>
<a:themeOverride xmlns:a="http://schemas.openxmlformats.org/drawingml/2006/main">
  <a:clrScheme name="Облака 7">
    <a:dk1>
      <a:srgbClr val="4F4F77"/>
    </a:dk1>
    <a:lt1>
      <a:srgbClr val="FFFFFF"/>
    </a:lt1>
    <a:dk2>
      <a:srgbClr val="7979A5"/>
    </a:dk2>
    <a:lt2>
      <a:srgbClr val="F3F3FF"/>
    </a:lt2>
    <a:accent1>
      <a:srgbClr val="5D5D8B"/>
    </a:accent1>
    <a:accent2>
      <a:srgbClr val="66CCFF"/>
    </a:accent2>
    <a:accent3>
      <a:srgbClr val="BEBECF"/>
    </a:accent3>
    <a:accent4>
      <a:srgbClr val="DADADA"/>
    </a:accent4>
    <a:accent5>
      <a:srgbClr val="B6B6C4"/>
    </a:accent5>
    <a:accent6>
      <a:srgbClr val="5CB9E7"/>
    </a:accent6>
    <a:hlink>
      <a:srgbClr val="CCECFF"/>
    </a:hlink>
    <a:folHlink>
      <a:srgbClr val="FFFF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6693</TotalTime>
  <Words>278</Words>
  <Application>Microsoft Office PowerPoint</Application>
  <PresentationFormat>Экран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Облака</vt:lpstr>
      <vt:lpstr>Орбита</vt:lpstr>
      <vt:lpstr>1_Сумерки</vt:lpstr>
      <vt:lpstr>Горизонт</vt:lpstr>
      <vt:lpstr>1_Горизонт</vt:lpstr>
      <vt:lpstr>Информационно-статистический обзор обращений граждан, поступивших в 3 квартале 2014 года </vt:lpstr>
      <vt:lpstr>И Н Ф О Р М А Ц И Я о работе с обращениями граждан, поступивших на имя Губернатора Камчатского края, Первого вице-губернатора Камчатского края, вице-губернатора Камчатского края, заместителей Председателя Правительства Камчатского края</vt:lpstr>
      <vt:lpstr>Количество обращений поступивших в 2014 году по сравнению с обращениями, поступившими в 2013 году, с распределением по районам Камчатского края. </vt:lpstr>
      <vt:lpstr>Поступление, рассмотрение и направление по компетенции обращений граждан в 3 квартале 2014 года</vt:lpstr>
      <vt:lpstr>Доли тем в общем количестве вопросов, содержащихся в  обращениях, рассмотренных в 2014 году </vt:lpstr>
      <vt:lpstr>Соотношение письменных и устных обращений, поступивших в 2014 году</vt:lpstr>
      <vt:lpstr>Ежеквартальная активность населения Камчатского края в 2013 и 2014 годах (по устным и письменным обращениям)</vt:lpstr>
      <vt:lpstr>Результаты рассмотрения обращений, поступивших в 3 квартале 2014 года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Райзих Анжела Александровна</dc:creator>
  <cp:lastModifiedBy>Ткаченко Любовь Андреевна</cp:lastModifiedBy>
  <cp:revision>133</cp:revision>
  <cp:lastPrinted>2014-07-01T23:39:54Z</cp:lastPrinted>
  <dcterms:created xsi:type="dcterms:W3CDTF">1601-01-01T00:00:00Z</dcterms:created>
  <dcterms:modified xsi:type="dcterms:W3CDTF">2014-10-06T21:59:17Z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